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9" r:id="rId2"/>
    <p:sldId id="295" r:id="rId3"/>
    <p:sldId id="296" r:id="rId4"/>
    <p:sldId id="297" r:id="rId5"/>
    <p:sldId id="298" r:id="rId6"/>
    <p:sldId id="293" r:id="rId7"/>
    <p:sldId id="289" r:id="rId8"/>
    <p:sldId id="269" r:id="rId9"/>
    <p:sldId id="272" r:id="rId10"/>
    <p:sldId id="274" r:id="rId11"/>
    <p:sldId id="276" r:id="rId12"/>
    <p:sldId id="278" r:id="rId13"/>
    <p:sldId id="301" r:id="rId14"/>
    <p:sldId id="280" r:id="rId15"/>
    <p:sldId id="287" r:id="rId16"/>
    <p:sldId id="292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727C"/>
    <a:srgbClr val="26B7D4"/>
    <a:srgbClr val="399BD7"/>
    <a:srgbClr val="8FC468"/>
    <a:srgbClr val="91C1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53" autoAdjust="0"/>
    <p:restoredTop sz="98477" autoAdjust="0"/>
  </p:normalViewPr>
  <p:slideViewPr>
    <p:cSldViewPr>
      <p:cViewPr>
        <p:scale>
          <a:sx n="71" d="100"/>
          <a:sy n="71" d="100"/>
        </p:scale>
        <p:origin x="-1044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83E-2"/>
          <c:y val="2.398081534772185E-2"/>
          <c:w val="0.84285714285714286"/>
          <c:h val="0.8057553956834543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82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4249892022990795E-2"/>
                  <c:y val="2.375832558024905E-2"/>
                </c:manualLayout>
              </c:layout>
              <c:showVal val="1"/>
            </c:dLbl>
            <c:dLbl>
              <c:idx val="1"/>
              <c:layout>
                <c:manualLayout>
                  <c:x val="1.1172962556895576E-2"/>
                  <c:y val="1.791911000969933E-2"/>
                </c:manualLayout>
              </c:layout>
              <c:showVal val="1"/>
            </c:dLbl>
            <c:dLbl>
              <c:idx val="2"/>
              <c:layout>
                <c:manualLayout>
                  <c:x val="6.7882653908767779E-3"/>
                  <c:y val="1.2442443685692505E-2"/>
                </c:manualLayout>
              </c:layout>
              <c:showVal val="1"/>
            </c:dLbl>
            <c:dLbl>
              <c:idx val="3"/>
              <c:layout>
                <c:manualLayout>
                  <c:x val="1.1611515332735314E-2"/>
                  <c:y val="3.1946004159263554E-2"/>
                </c:manualLayout>
              </c:layout>
              <c:showVal val="1"/>
            </c:dLbl>
            <c:dLbl>
              <c:idx val="4"/>
              <c:layout>
                <c:manualLayout>
                  <c:x val="1.1207016844413439E-2"/>
                  <c:y val="3.9313244818999407E-2"/>
                </c:manualLayout>
              </c:layout>
              <c:showVal val="1"/>
            </c:dLbl>
            <c:dLbl>
              <c:idx val="5"/>
              <c:layout>
                <c:manualLayout>
                  <c:x val="7.6936110834247033E-3"/>
                  <c:y val="1.9846004126835168E-2"/>
                </c:manualLayout>
              </c:layout>
              <c:showVal val="1"/>
            </c:dLbl>
            <c:spPr>
              <a:noFill/>
              <a:ln w="37565">
                <a:noFill/>
              </a:ln>
            </c:spPr>
            <c:txPr>
              <a:bodyPr/>
              <a:lstStyle/>
              <a:p>
                <a:pPr>
                  <a:defRPr lang="sr-Latn-CS" sz="44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Crnogorci</c:v>
                </c:pt>
                <c:pt idx="5">
                  <c:v>nepoznato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414</c:v>
                </c:pt>
                <c:pt idx="1">
                  <c:v>60</c:v>
                </c:pt>
                <c:pt idx="2">
                  <c:v>8</c:v>
                </c:pt>
                <c:pt idx="3">
                  <c:v>4</c:v>
                </c:pt>
                <c:pt idx="4">
                  <c:v>2</c:v>
                </c:pt>
                <c:pt idx="5">
                  <c:v>12</c:v>
                </c:pt>
              </c:numCache>
            </c:numRef>
          </c:val>
        </c:ser>
        <c:gapDepth val="0"/>
        <c:shape val="box"/>
        <c:axId val="164842112"/>
        <c:axId val="86864256"/>
        <c:axId val="0"/>
      </c:bar3DChart>
      <c:catAx>
        <c:axId val="164842112"/>
        <c:scaling>
          <c:orientation val="minMax"/>
        </c:scaling>
        <c:axPos val="b"/>
        <c:numFmt formatCode="General" sourceLinked="1"/>
        <c:tickLblPos val="low"/>
        <c:spPr>
          <a:ln w="469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7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86864256"/>
        <c:crosses val="autoZero"/>
        <c:auto val="1"/>
        <c:lblAlgn val="ctr"/>
        <c:lblOffset val="100"/>
        <c:tickLblSkip val="1"/>
        <c:tickMarkSkip val="1"/>
      </c:catAx>
      <c:valAx>
        <c:axId val="86864256"/>
        <c:scaling>
          <c:orientation val="minMax"/>
          <c:max val="500"/>
          <c:min val="0"/>
        </c:scaling>
        <c:axPos val="l"/>
        <c:majorGridlines>
          <c:spPr>
            <a:ln w="469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6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31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64842112"/>
        <c:crosses val="autoZero"/>
        <c:crossBetween val="between"/>
      </c:valAx>
      <c:spPr>
        <a:noFill/>
        <a:ln w="37565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6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1582733812949641E-2"/>
          <c:w val="0.91746031746031742"/>
          <c:h val="0.880095923261391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86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920133465098239E-2"/>
                  <c:y val="-4.3178145308255646E-3"/>
                </c:manualLayout>
              </c:layout>
              <c:showVal val="1"/>
            </c:dLbl>
            <c:dLbl>
              <c:idx val="1"/>
              <c:layout>
                <c:manualLayout>
                  <c:x val="3.2064352279851674E-2"/>
                  <c:y val="-1.6331705807516427E-2"/>
                </c:manualLayout>
              </c:layout>
              <c:showVal val="1"/>
            </c:dLbl>
            <c:spPr>
              <a:noFill/>
              <a:ln w="31725">
                <a:noFill/>
              </a:ln>
            </c:spPr>
            <c:txPr>
              <a:bodyPr/>
              <a:lstStyle/>
              <a:p>
                <a:pPr>
                  <a:defRPr lang="sr-Latn-CS" sz="44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ubijeni i stradali</c:v>
                </c:pt>
                <c:pt idx="1">
                  <c:v>nestali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393</c:v>
                </c:pt>
                <c:pt idx="1">
                  <c:v>21</c:v>
                </c:pt>
              </c:numCache>
            </c:numRef>
          </c:val>
        </c:ser>
        <c:gapDepth val="0"/>
        <c:shape val="box"/>
        <c:axId val="112542464"/>
        <c:axId val="112544000"/>
        <c:axId val="0"/>
      </c:bar3DChart>
      <c:catAx>
        <c:axId val="112542464"/>
        <c:scaling>
          <c:orientation val="minMax"/>
        </c:scaling>
        <c:axPos val="b"/>
        <c:numFmt formatCode="General" sourceLinked="1"/>
        <c:tickLblPos val="low"/>
        <c:spPr>
          <a:ln w="39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12544000"/>
        <c:crosses val="autoZero"/>
        <c:auto val="1"/>
        <c:lblAlgn val="ctr"/>
        <c:lblOffset val="100"/>
        <c:tickLblSkip val="1"/>
        <c:tickMarkSkip val="1"/>
      </c:catAx>
      <c:valAx>
        <c:axId val="112544000"/>
        <c:scaling>
          <c:orientation val="minMax"/>
          <c:max val="450"/>
        </c:scaling>
        <c:axPos val="l"/>
        <c:majorGridlines>
          <c:spPr>
            <a:ln w="396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39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24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12542464"/>
        <c:crosses val="autoZero"/>
        <c:crossBetween val="between"/>
      </c:valAx>
      <c:spPr>
        <a:noFill/>
        <a:ln w="31725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248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447883028482541"/>
          <c:y val="6.7619508107477105E-2"/>
          <c:w val="0.77142857142857379"/>
          <c:h val="0.752997601918465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0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1665212151473077E-2"/>
                  <c:y val="2.4612584757428582E-2"/>
                </c:manualLayout>
              </c:layout>
              <c:showVal val="1"/>
            </c:dLbl>
            <c:dLbl>
              <c:idx val="1"/>
              <c:layout>
                <c:manualLayout>
                  <c:x val="5.7471467751924344E-3"/>
                  <c:y val="7.2112872263733691E-3"/>
                </c:manualLayout>
              </c:layout>
              <c:showVal val="1"/>
            </c:dLbl>
            <c:dLbl>
              <c:idx val="2"/>
              <c:layout>
                <c:manualLayout>
                  <c:x val="5.3427310350251164E-3"/>
                  <c:y val="6.4957181051676438E-3"/>
                </c:manualLayout>
              </c:layout>
              <c:showVal val="1"/>
            </c:dLbl>
            <c:dLbl>
              <c:idx val="3"/>
              <c:layout>
                <c:manualLayout>
                  <c:x val="7.9570747908755471E-3"/>
                  <c:y val="1.47084091818436E-2"/>
                </c:manualLayout>
              </c:layout>
              <c:showVal val="1"/>
            </c:dLbl>
            <c:dLbl>
              <c:idx val="4"/>
              <c:layout>
                <c:manualLayout>
                  <c:x val="3.8534870235708532E-3"/>
                  <c:y val="1.309715625348614E-2"/>
                </c:manualLayout>
              </c:layout>
              <c:showVal val="1"/>
            </c:dLbl>
            <c:dLbl>
              <c:idx val="5"/>
              <c:layout>
                <c:manualLayout>
                  <c:x val="5.4401168224068762E-3"/>
                  <c:y val="1.3529989287230228E-2"/>
                </c:manualLayout>
              </c:layout>
              <c:showVal val="1"/>
            </c:dLbl>
            <c:dLbl>
              <c:idx val="6"/>
              <c:layout>
                <c:manualLayout>
                  <c:x val="1.2130826973208478E-2"/>
                  <c:y val="1.265762678743378E-2"/>
                </c:manualLayout>
              </c:layout>
              <c:showVal val="1"/>
            </c:dLbl>
            <c:dLbl>
              <c:idx val="7"/>
              <c:layout>
                <c:manualLayout>
                  <c:x val="1.2716157699854558E-2"/>
                  <c:y val="1.2642407623096787E-2"/>
                </c:manualLayout>
              </c:layout>
              <c:showVal val="1"/>
            </c:dLbl>
            <c:dLbl>
              <c:idx val="8"/>
              <c:layout>
                <c:manualLayout>
                  <c:x val="7.2238880172351781E-3"/>
                  <c:y val="1.2422795081713981E-2"/>
                </c:manualLayout>
              </c:layout>
              <c:showVal val="1"/>
            </c:dLbl>
            <c:dLbl>
              <c:idx val="9"/>
              <c:layout>
                <c:manualLayout>
                  <c:x val="2.7815754877255753E-3"/>
                  <c:y val="1.5073364742644693E-2"/>
                </c:manualLayout>
              </c:layout>
              <c:showVal val="1"/>
            </c:dLbl>
            <c:dLbl>
              <c:idx val="10"/>
              <c:layout>
                <c:manualLayout>
                  <c:x val="8.953866721715973E-3"/>
                  <c:y val="6.6246073635835784E-3"/>
                </c:manualLayout>
              </c:layout>
              <c:showVal val="1"/>
            </c:dLbl>
            <c:spPr>
              <a:noFill/>
              <a:ln w="37406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Aškalije</c:v>
                </c:pt>
                <c:pt idx="5">
                  <c:v>Crnogorci</c:v>
                </c:pt>
                <c:pt idx="6">
                  <c:v>Mađari</c:v>
                </c:pt>
                <c:pt idx="7">
                  <c:v>Egipćani</c:v>
                </c:pt>
                <c:pt idx="8">
                  <c:v>Turci</c:v>
                </c:pt>
                <c:pt idx="9">
                  <c:v>Goranci</c:v>
                </c:pt>
                <c:pt idx="10">
                  <c:v>ostalo/nep. </c:v>
                </c:pt>
              </c:strCache>
            </c:strRef>
          </c:cat>
          <c:val>
            <c:numRef>
              <c:f>Sheet1!$B$2:$L$2</c:f>
              <c:numCache>
                <c:formatCode>#,##0</c:formatCode>
                <c:ptCount val="11"/>
                <c:pt idx="0">
                  <c:v>10458</c:v>
                </c:pt>
                <c:pt idx="1">
                  <c:v>1429</c:v>
                </c:pt>
                <c:pt idx="2" formatCode="General">
                  <c:v>92</c:v>
                </c:pt>
                <c:pt idx="3" formatCode="General">
                  <c:v>42</c:v>
                </c:pt>
                <c:pt idx="4" formatCode="General">
                  <c:v>20</c:v>
                </c:pt>
                <c:pt idx="5" formatCode="General">
                  <c:v>17</c:v>
                </c:pt>
                <c:pt idx="6" formatCode="General">
                  <c:v>14</c:v>
                </c:pt>
                <c:pt idx="7" formatCode="General">
                  <c:v>10</c:v>
                </c:pt>
                <c:pt idx="8" formatCode="General">
                  <c:v>7</c:v>
                </c:pt>
                <c:pt idx="9" formatCode="General">
                  <c:v>4</c:v>
                </c:pt>
                <c:pt idx="10" formatCode="General">
                  <c:v>294</c:v>
                </c:pt>
              </c:numCache>
            </c:numRef>
          </c:val>
        </c:ser>
        <c:gapDepth val="0"/>
        <c:shape val="box"/>
        <c:axId val="112670976"/>
        <c:axId val="112685056"/>
        <c:axId val="0"/>
      </c:bar3DChart>
      <c:catAx>
        <c:axId val="112670976"/>
        <c:scaling>
          <c:orientation val="minMax"/>
        </c:scaling>
        <c:axPos val="b"/>
        <c:numFmt formatCode="General" sourceLinked="1"/>
        <c:tickLblPos val="low"/>
        <c:spPr>
          <a:ln w="467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12685056"/>
        <c:crosses val="autoZero"/>
        <c:auto val="1"/>
        <c:lblAlgn val="ctr"/>
        <c:lblOffset val="100"/>
        <c:tickLblSkip val="1"/>
        <c:tickMarkSkip val="1"/>
      </c:catAx>
      <c:valAx>
        <c:axId val="112685056"/>
        <c:scaling>
          <c:orientation val="minMax"/>
          <c:max val="11000"/>
          <c:min val="0"/>
        </c:scaling>
        <c:axPos val="l"/>
        <c:majorGridlines>
          <c:spPr>
            <a:ln w="467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12670976"/>
        <c:crosses val="autoZero"/>
        <c:crossBetween val="between"/>
      </c:valAx>
      <c:spPr>
        <a:noFill/>
        <a:ln w="3740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75818040871222"/>
          <c:y val="4.1547173140272606E-2"/>
          <c:w val="0.77142857142857379"/>
          <c:h val="0.752997601918465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0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471207307121848E-2"/>
                  <c:y val="1.4863272904840383E-2"/>
                </c:manualLayout>
              </c:layout>
              <c:showVal val="1"/>
            </c:dLbl>
            <c:dLbl>
              <c:idx val="1"/>
              <c:layout>
                <c:manualLayout>
                  <c:x val="7.8545265796999258E-3"/>
                  <c:y val="1.267923036417226E-2"/>
                </c:manualLayout>
              </c:layout>
              <c:showVal val="1"/>
            </c:dLbl>
            <c:dLbl>
              <c:idx val="2"/>
              <c:layout>
                <c:manualLayout>
                  <c:x val="4.8474164610020761E-3"/>
                  <c:y val="7.1067733976577681E-3"/>
                </c:manualLayout>
              </c:layout>
              <c:showVal val="1"/>
            </c:dLbl>
            <c:dLbl>
              <c:idx val="3"/>
              <c:layout>
                <c:manualLayout>
                  <c:x val="8.7134885649862645E-3"/>
                  <c:y val="1.0155801745712029E-2"/>
                </c:manualLayout>
              </c:layout>
              <c:showVal val="1"/>
            </c:dLbl>
            <c:dLbl>
              <c:idx val="4"/>
              <c:layout>
                <c:manualLayout>
                  <c:x val="5.9089395541975162E-3"/>
                  <c:y val="9.6055888519473512E-3"/>
                </c:manualLayout>
              </c:layout>
              <c:showVal val="1"/>
            </c:dLbl>
            <c:dLbl>
              <c:idx val="5"/>
              <c:layout>
                <c:manualLayout>
                  <c:x val="5.3640559767649757E-3"/>
                  <c:y val="7.9957883171580327E-3"/>
                </c:manualLayout>
              </c:layout>
              <c:showVal val="1"/>
            </c:dLbl>
            <c:dLbl>
              <c:idx val="6"/>
              <c:layout>
                <c:manualLayout>
                  <c:x val="6.7470802105128883E-3"/>
                  <c:y val="7.4966428615027818E-3"/>
                </c:manualLayout>
              </c:layout>
              <c:showVal val="1"/>
            </c:dLbl>
            <c:dLbl>
              <c:idx val="7"/>
              <c:layout>
                <c:manualLayout>
                  <c:x val="6.4183021898382249E-3"/>
                  <c:y val="7.6861072405377418E-3"/>
                </c:manualLayout>
              </c:layout>
              <c:showVal val="1"/>
            </c:dLbl>
            <c:dLbl>
              <c:idx val="8"/>
              <c:layout>
                <c:manualLayout>
                  <c:x val="5.8732910251890367E-3"/>
                  <c:y val="7.3931012191387861E-3"/>
                </c:manualLayout>
              </c:layout>
              <c:showVal val="1"/>
            </c:dLbl>
            <c:dLbl>
              <c:idx val="9"/>
              <c:layout>
                <c:manualLayout>
                  <c:x val="7.13636541700945E-3"/>
                  <c:y val="7.2465147309403437E-3"/>
                </c:manualLayout>
              </c:layout>
              <c:showVal val="1"/>
            </c:dLbl>
            <c:dLbl>
              <c:idx val="10"/>
              <c:layout>
                <c:manualLayout>
                  <c:x val="5.6896408931808419E-3"/>
                  <c:y val="1.2702343893059879E-2"/>
                </c:manualLayout>
              </c:layout>
              <c:showVal val="1"/>
            </c:dLbl>
            <c:spPr>
              <a:noFill/>
              <a:ln w="37406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Crnogorci</c:v>
                </c:pt>
                <c:pt idx="5">
                  <c:v>Aškalije</c:v>
                </c:pt>
                <c:pt idx="6">
                  <c:v>Egipćani</c:v>
                </c:pt>
                <c:pt idx="7">
                  <c:v>Mađari</c:v>
                </c:pt>
                <c:pt idx="8">
                  <c:v>Turci</c:v>
                </c:pt>
                <c:pt idx="9">
                  <c:v>Goranci</c:v>
                </c:pt>
                <c:pt idx="10">
                  <c:v>ostalo/nep. </c:v>
                </c:pt>
              </c:strCache>
            </c:strRef>
          </c:cat>
          <c:val>
            <c:numRef>
              <c:f>Sheet1!$B$2:$L$2</c:f>
              <c:numCache>
                <c:formatCode>#,##0</c:formatCode>
                <c:ptCount val="11"/>
                <c:pt idx="0">
                  <c:v>10753</c:v>
                </c:pt>
                <c:pt idx="1">
                  <c:v>2253</c:v>
                </c:pt>
                <c:pt idx="2" formatCode="General">
                  <c:v>166</c:v>
                </c:pt>
                <c:pt idx="3" formatCode="General">
                  <c:v>98</c:v>
                </c:pt>
                <c:pt idx="4" formatCode="General">
                  <c:v>44</c:v>
                </c:pt>
                <c:pt idx="5" formatCode="General">
                  <c:v>27</c:v>
                </c:pt>
                <c:pt idx="6" formatCode="General">
                  <c:v>19</c:v>
                </c:pt>
                <c:pt idx="7" formatCode="General">
                  <c:v>14</c:v>
                </c:pt>
                <c:pt idx="8" formatCode="General">
                  <c:v>10</c:v>
                </c:pt>
                <c:pt idx="9" formatCode="General">
                  <c:v>8</c:v>
                </c:pt>
                <c:pt idx="10" formatCode="General">
                  <c:v>333</c:v>
                </c:pt>
              </c:numCache>
            </c:numRef>
          </c:val>
        </c:ser>
        <c:gapDepth val="0"/>
        <c:shape val="box"/>
        <c:axId val="112748800"/>
        <c:axId val="112750592"/>
        <c:axId val="0"/>
      </c:bar3DChart>
      <c:catAx>
        <c:axId val="112748800"/>
        <c:scaling>
          <c:orientation val="minMax"/>
        </c:scaling>
        <c:axPos val="b"/>
        <c:numFmt formatCode="General" sourceLinked="1"/>
        <c:tickLblPos val="low"/>
        <c:spPr>
          <a:ln w="467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325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12750592"/>
        <c:crosses val="autoZero"/>
        <c:auto val="1"/>
        <c:lblAlgn val="ctr"/>
        <c:lblOffset val="100"/>
        <c:tickLblSkip val="1"/>
        <c:tickMarkSkip val="1"/>
      </c:catAx>
      <c:valAx>
        <c:axId val="112750592"/>
        <c:scaling>
          <c:orientation val="minMax"/>
          <c:max val="11500"/>
          <c:min val="0"/>
        </c:scaling>
        <c:axPos val="l"/>
        <c:majorGridlines>
          <c:spPr>
            <a:ln w="467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12748800"/>
        <c:crosses val="autoZero"/>
        <c:crossBetween val="between"/>
      </c:valAx>
      <c:spPr>
        <a:noFill/>
        <a:ln w="3740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8396825396825397"/>
          <c:h val="0.8033573141486816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82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8.808669136946121E-3"/>
                  <c:y val="3.1721661608787845E-2"/>
                </c:manualLayout>
              </c:layout>
              <c:showVal val="1"/>
            </c:dLbl>
            <c:dLbl>
              <c:idx val="1"/>
              <c:layout>
                <c:manualLayout>
                  <c:x val="7.0689555349698913E-3"/>
                  <c:y val="2.456227209204671E-2"/>
                </c:manualLayout>
              </c:layout>
              <c:showVal val="1"/>
            </c:dLbl>
            <c:dLbl>
              <c:idx val="2"/>
              <c:layout>
                <c:manualLayout>
                  <c:x val="1.0732785240080322E-2"/>
                  <c:y val="6.6777632992509892E-3"/>
                </c:manualLayout>
              </c:layout>
              <c:showVal val="1"/>
            </c:dLbl>
            <c:dLbl>
              <c:idx val="3"/>
              <c:layout>
                <c:manualLayout>
                  <c:x val="9.0206692913385855E-3"/>
                  <c:y val="9.9176430805590927E-3"/>
                </c:manualLayout>
              </c:layout>
              <c:showVal val="1"/>
            </c:dLbl>
            <c:dLbl>
              <c:idx val="4"/>
              <c:layout>
                <c:manualLayout>
                  <c:x val="8.4522155318820531E-3"/>
                  <c:y val="1.9473027435570656E-2"/>
                </c:manualLayout>
              </c:layout>
              <c:showVal val="1"/>
            </c:dLbl>
            <c:dLbl>
              <c:idx val="5"/>
              <c:layout>
                <c:manualLayout>
                  <c:x val="1.0194631002007105E-2"/>
                  <c:y val="3.115807414683E-2"/>
                </c:manualLayout>
              </c:layout>
              <c:showVal val="1"/>
            </c:dLbl>
            <c:dLbl>
              <c:idx val="6"/>
              <c:layout>
                <c:manualLayout>
                  <c:x val="4.9460591323143479E-3"/>
                  <c:y val="2.5237413296474609E-2"/>
                </c:manualLayout>
              </c:layout>
              <c:showVal val="1"/>
            </c:dLbl>
            <c:dLbl>
              <c:idx val="7"/>
              <c:layout>
                <c:manualLayout>
                  <c:x val="1.0170893160413771E-2"/>
                  <c:y val="6.2975495749154039E-3"/>
                </c:manualLayout>
              </c:layout>
              <c:showVal val="1"/>
            </c:dLbl>
            <c:spPr>
              <a:noFill/>
              <a:ln w="37565">
                <a:noFill/>
              </a:ln>
            </c:spPr>
            <c:txPr>
              <a:bodyPr/>
              <a:lstStyle/>
              <a:p>
                <a:pPr>
                  <a:defRPr lang="sr-Latn-CS" sz="36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Sheet1!$B$1:$I$1</c:f>
              <c:strCache>
                <c:ptCount val="8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Crnogorci</c:v>
                </c:pt>
                <c:pt idx="4">
                  <c:v>Bošnjaci</c:v>
                </c:pt>
                <c:pt idx="5">
                  <c:v>Egipćani</c:v>
                </c:pt>
                <c:pt idx="6">
                  <c:v>Slovenci</c:v>
                </c:pt>
                <c:pt idx="7">
                  <c:v>nepoznato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419</c:v>
                </c:pt>
                <c:pt idx="1">
                  <c:v>98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  <c:pt idx="7">
                  <c:v>17</c:v>
                </c:pt>
              </c:numCache>
            </c:numRef>
          </c:val>
        </c:ser>
        <c:gapDepth val="0"/>
        <c:shape val="box"/>
        <c:axId val="89277952"/>
        <c:axId val="89279488"/>
        <c:axId val="0"/>
      </c:bar3DChart>
      <c:catAx>
        <c:axId val="89277952"/>
        <c:scaling>
          <c:orientation val="minMax"/>
        </c:scaling>
        <c:axPos val="b"/>
        <c:numFmt formatCode="General" sourceLinked="1"/>
        <c:tickLblPos val="low"/>
        <c:spPr>
          <a:ln w="469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7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89279488"/>
        <c:crosses val="autoZero"/>
        <c:auto val="1"/>
        <c:lblAlgn val="ctr"/>
        <c:lblOffset val="100"/>
        <c:tickLblSkip val="1"/>
        <c:tickMarkSkip val="1"/>
      </c:catAx>
      <c:valAx>
        <c:axId val="89279488"/>
        <c:scaling>
          <c:orientation val="minMax"/>
          <c:max val="500"/>
          <c:min val="0"/>
        </c:scaling>
        <c:axPos val="l"/>
        <c:majorGridlines>
          <c:spPr>
            <a:ln w="469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6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31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89277952"/>
        <c:crosses val="autoZero"/>
        <c:crossBetween val="between"/>
      </c:valAx>
      <c:spPr>
        <a:noFill/>
        <a:ln w="37565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6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1582733812949641E-2"/>
          <c:w val="0.92222222222222228"/>
          <c:h val="0.880095923261391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642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3148716579919043E-2"/>
                  <c:y val="1.2682447179956097E-4"/>
                </c:manualLayout>
              </c:layout>
              <c:showVal val="1"/>
            </c:dLbl>
            <c:dLbl>
              <c:idx val="1"/>
              <c:layout>
                <c:manualLayout>
                  <c:x val="1.9680257128875847E-2"/>
                  <c:y val="7.7535158561904396E-3"/>
                </c:manualLayout>
              </c:layout>
              <c:showVal val="1"/>
            </c:dLbl>
            <c:dLbl>
              <c:idx val="2"/>
              <c:layout>
                <c:manualLayout>
                  <c:x val="1.3227456737399354E-2"/>
                  <c:y val="-6.299818618389086E-3"/>
                </c:manualLayout>
              </c:layout>
              <c:showVal val="1"/>
            </c:dLbl>
            <c:dLbl>
              <c:idx val="3"/>
              <c:layout>
                <c:manualLayout>
                  <c:xMode val="edge"/>
                  <c:yMode val="edge"/>
                  <c:x val="0.71111111111111114"/>
                  <c:y val="0.65227817745803496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83015873015873065"/>
                  <c:y val="0.7649880095923266"/>
                </c:manualLayout>
              </c:layout>
              <c:showVal val="1"/>
            </c:dLbl>
            <c:spPr>
              <a:noFill/>
              <a:ln w="32855">
                <a:noFill/>
              </a:ln>
            </c:spPr>
            <c:txPr>
              <a:bodyPr/>
              <a:lstStyle/>
              <a:p>
                <a:pPr>
                  <a:defRPr lang="sr-Latn-CS" sz="40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civili</c:v>
                </c:pt>
                <c:pt idx="1">
                  <c:v>pripadnici OVK</c:v>
                </c:pt>
                <c:pt idx="2">
                  <c:v>nepoznato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244</c:v>
                </c:pt>
                <c:pt idx="1">
                  <c:v>128</c:v>
                </c:pt>
                <c:pt idx="2">
                  <c:v>42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6428">
              <a:solidFill>
                <a:schemeClr val="tx1"/>
              </a:solidFill>
              <a:prstDash val="solid"/>
            </a:ln>
          </c:spPr>
          <c:cat>
            <c:strRef>
              <c:f>Sheet1!$B$1:$D$1</c:f>
              <c:strCache>
                <c:ptCount val="3"/>
                <c:pt idx="0">
                  <c:v>civili</c:v>
                </c:pt>
                <c:pt idx="1">
                  <c:v>pripadnici OVK</c:v>
                </c:pt>
                <c:pt idx="2">
                  <c:v>nepoznato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gapDepth val="0"/>
        <c:shape val="box"/>
        <c:axId val="102974976"/>
        <c:axId val="102976512"/>
        <c:axId val="0"/>
      </c:bar3DChart>
      <c:catAx>
        <c:axId val="102974976"/>
        <c:scaling>
          <c:orientation val="minMax"/>
        </c:scaling>
        <c:axPos val="b"/>
        <c:numFmt formatCode="General" sourceLinked="1"/>
        <c:tickLblPos val="low"/>
        <c:spPr>
          <a:ln w="41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2976512"/>
        <c:crosses val="autoZero"/>
        <c:auto val="1"/>
        <c:lblAlgn val="ctr"/>
        <c:lblOffset val="100"/>
        <c:tickLblSkip val="1"/>
        <c:tickMarkSkip val="1"/>
      </c:catAx>
      <c:valAx>
        <c:axId val="102976512"/>
        <c:scaling>
          <c:orientation val="minMax"/>
          <c:max val="300"/>
          <c:min val="0"/>
        </c:scaling>
        <c:axPos val="l"/>
        <c:majorGridlines>
          <c:spPr>
            <a:ln w="4107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1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94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2974976"/>
        <c:crosses val="autoZero"/>
        <c:crossBetween val="between"/>
      </c:valAx>
      <c:spPr>
        <a:noFill/>
        <a:ln w="32855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8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2130177514792898E-2"/>
          <c:y val="2.1077283372365408E-2"/>
          <c:w val="0.92307692307692257"/>
          <c:h val="0.8852459016393442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994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732700423307002E-2"/>
                  <c:y val="-3.3854165737776561E-2"/>
                </c:manualLayout>
              </c:layout>
              <c:showVal val="1"/>
            </c:dLbl>
            <c:dLbl>
              <c:idx val="1"/>
              <c:layout>
                <c:manualLayout>
                  <c:x val="4.1061790235436796E-2"/>
                  <c:y val="-3.8631900910460953E-2"/>
                </c:manualLayout>
              </c:layout>
              <c:showVal val="1"/>
            </c:dLbl>
            <c:spPr>
              <a:noFill/>
              <a:ln w="31987">
                <a:noFill/>
              </a:ln>
            </c:spPr>
            <c:txPr>
              <a:bodyPr/>
              <a:lstStyle/>
              <a:p>
                <a:pPr>
                  <a:defRPr lang="sr-Latn-CS" sz="40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muškarci</c:v>
                </c:pt>
                <c:pt idx="1">
                  <c:v>žene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350</c:v>
                </c:pt>
                <c:pt idx="1">
                  <c:v>64</c:v>
                </c:pt>
              </c:numCache>
            </c:numRef>
          </c:val>
        </c:ser>
        <c:gapDepth val="0"/>
        <c:shape val="box"/>
        <c:axId val="103123968"/>
        <c:axId val="103133952"/>
        <c:axId val="0"/>
      </c:bar3DChart>
      <c:catAx>
        <c:axId val="103123968"/>
        <c:scaling>
          <c:orientation val="minMax"/>
        </c:scaling>
        <c:axPos val="b"/>
        <c:numFmt formatCode="General" sourceLinked="1"/>
        <c:tickLblPos val="low"/>
        <c:spPr>
          <a:ln w="39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0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3133952"/>
        <c:crosses val="autoZero"/>
        <c:auto val="1"/>
        <c:lblAlgn val="ctr"/>
        <c:lblOffset val="100"/>
        <c:tickLblSkip val="1"/>
        <c:tickMarkSkip val="1"/>
      </c:catAx>
      <c:valAx>
        <c:axId val="103133952"/>
        <c:scaling>
          <c:orientation val="minMax"/>
          <c:max val="400"/>
          <c:min val="0"/>
        </c:scaling>
        <c:axPos val="l"/>
        <c:majorGridlines>
          <c:spPr>
            <a:ln w="399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39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59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3123968"/>
        <c:crosses val="autoZero"/>
        <c:crossBetween val="between"/>
        <c:minorUnit val="20"/>
      </c:valAx>
      <c:spPr>
        <a:noFill/>
        <a:ln w="319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3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92222222222222228"/>
          <c:h val="0.894484412470024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7845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1043844929219913E-2"/>
                  <c:y val="-1.5179702537182852E-2"/>
                </c:manualLayout>
              </c:layout>
              <c:showVal val="1"/>
            </c:dLbl>
            <c:dLbl>
              <c:idx val="1"/>
              <c:layout>
                <c:manualLayout>
                  <c:x val="7.0045393915924526E-3"/>
                  <c:y val="-1.9391951006124241E-2"/>
                </c:manualLayout>
              </c:layout>
              <c:showVal val="1"/>
            </c:dLbl>
            <c:dLbl>
              <c:idx val="2"/>
              <c:layout>
                <c:manualLayout>
                  <c:x val="1.0448668301708241E-2"/>
                  <c:y val="-1.9098337707786527E-2"/>
                </c:manualLayout>
              </c:layout>
              <c:showVal val="1"/>
            </c:dLbl>
            <c:dLbl>
              <c:idx val="3"/>
              <c:layout>
                <c:manualLayout>
                  <c:x val="1.4816272965879248E-2"/>
                  <c:y val="-2.2731933508311538E-2"/>
                </c:manualLayout>
              </c:layout>
              <c:showVal val="1"/>
            </c:dLbl>
            <c:dLbl>
              <c:idx val="4"/>
              <c:layout>
                <c:manualLayout>
                  <c:x val="1.099822563163198E-2"/>
                  <c:y val="-1.7173545572990414E-2"/>
                </c:manualLayout>
              </c:layout>
              <c:showVal val="1"/>
            </c:dLbl>
            <c:dLbl>
              <c:idx val="5"/>
              <c:layout>
                <c:manualLayout>
                  <c:x val="7.1583623768340515E-3"/>
                  <c:y val="-1.8344181977252863E-2"/>
                </c:manualLayout>
              </c:layout>
              <c:showVal val="1"/>
            </c:dLbl>
            <c:dLbl>
              <c:idx val="6"/>
              <c:layout>
                <c:manualLayout>
                  <c:x val="1.1747127920485463E-2"/>
                  <c:y val="-1.6455643044619422E-2"/>
                </c:manualLayout>
              </c:layout>
              <c:showVal val="1"/>
            </c:dLbl>
            <c:dLbl>
              <c:idx val="7"/>
              <c:layout>
                <c:manualLayout>
                  <c:x val="8.1394948582248199E-3"/>
                  <c:y val="-5.0236220472440994E-3"/>
                </c:manualLayout>
              </c:layout>
              <c:showVal val="1"/>
            </c:dLbl>
            <c:spPr>
              <a:noFill/>
              <a:ln w="35691">
                <a:noFill/>
              </a:ln>
            </c:spPr>
            <c:txPr>
              <a:bodyPr/>
              <a:lstStyle/>
              <a:p>
                <a:pPr>
                  <a:defRPr lang="sr-Latn-CS" sz="2800" b="1" i="0" u="none" strike="noStrike" baseline="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Sheet1!$B$1:$I$1</c:f>
              <c:strCache>
                <c:ptCount val="8"/>
                <c:pt idx="0">
                  <c:v>do 7</c:v>
                </c:pt>
                <c:pt idx="1">
                  <c:v>8-18</c:v>
                </c:pt>
                <c:pt idx="2">
                  <c:v>19-25</c:v>
                </c:pt>
                <c:pt idx="3">
                  <c:v>26-35</c:v>
                </c:pt>
                <c:pt idx="4">
                  <c:v>36-55</c:v>
                </c:pt>
                <c:pt idx="5">
                  <c:v>56-70</c:v>
                </c:pt>
                <c:pt idx="6">
                  <c:v>preko 70</c:v>
                </c:pt>
                <c:pt idx="7">
                  <c:v>nepoznato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</c:v>
                </c:pt>
                <c:pt idx="1">
                  <c:v>18</c:v>
                </c:pt>
                <c:pt idx="2">
                  <c:v>64</c:v>
                </c:pt>
                <c:pt idx="3">
                  <c:v>82</c:v>
                </c:pt>
                <c:pt idx="4">
                  <c:v>105</c:v>
                </c:pt>
                <c:pt idx="5">
                  <c:v>66</c:v>
                </c:pt>
                <c:pt idx="6">
                  <c:v>46</c:v>
                </c:pt>
                <c:pt idx="7">
                  <c:v>31</c:v>
                </c:pt>
              </c:numCache>
            </c:numRef>
          </c:val>
        </c:ser>
        <c:gapWidth val="102"/>
        <c:gapDepth val="0"/>
        <c:shape val="box"/>
        <c:axId val="103219968"/>
        <c:axId val="103221504"/>
        <c:axId val="0"/>
      </c:bar3DChart>
      <c:catAx>
        <c:axId val="103219968"/>
        <c:scaling>
          <c:orientation val="minMax"/>
        </c:scaling>
        <c:axPos val="b"/>
        <c:numFmt formatCode="General" sourceLinked="1"/>
        <c:tickLblPos val="low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3221504"/>
        <c:crosses val="autoZero"/>
        <c:auto val="1"/>
        <c:lblAlgn val="ctr"/>
        <c:lblOffset val="100"/>
        <c:tickLblSkip val="1"/>
        <c:tickMarkSkip val="1"/>
      </c:catAx>
      <c:valAx>
        <c:axId val="103221504"/>
        <c:scaling>
          <c:orientation val="minMax"/>
          <c:max val="120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65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3219968"/>
        <c:crosses val="autoZero"/>
        <c:crossBetween val="between"/>
        <c:majorUnit val="20"/>
      </c:valAx>
      <c:spPr>
        <a:noFill/>
        <a:ln w="3569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5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3195876288659802E-2"/>
          <c:w val="0.91746031746031742"/>
          <c:h val="0.8737113402061867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57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0679834892433332E-2"/>
                  <c:y val="-1.9006423539162799E-2"/>
                </c:manualLayout>
              </c:layout>
              <c:showVal val="1"/>
            </c:dLbl>
            <c:dLbl>
              <c:idx val="1"/>
              <c:layout>
                <c:manualLayout>
                  <c:x val="4.3906050205262795E-2"/>
                  <c:y val="-6.5643856373623398E-3"/>
                </c:manualLayout>
              </c:layout>
              <c:showVal val="1"/>
            </c:dLbl>
            <c:spPr>
              <a:noFill/>
              <a:ln w="37143">
                <a:noFill/>
              </a:ln>
            </c:spPr>
            <c:txPr>
              <a:bodyPr/>
              <a:lstStyle/>
              <a:p>
                <a:pPr>
                  <a:defRPr lang="sr-Latn-CS" sz="44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1998.</c:v>
                </c:pt>
                <c:pt idx="1">
                  <c:v>1999.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28</c:v>
                </c:pt>
                <c:pt idx="1">
                  <c:v>386</c:v>
                </c:pt>
              </c:numCache>
            </c:numRef>
          </c:val>
        </c:ser>
        <c:gapDepth val="0"/>
        <c:shape val="box"/>
        <c:axId val="109311104"/>
        <c:axId val="109312640"/>
        <c:axId val="0"/>
      </c:bar3DChart>
      <c:catAx>
        <c:axId val="109311104"/>
        <c:scaling>
          <c:orientation val="minMax"/>
        </c:scaling>
        <c:axPos val="b"/>
        <c:numFmt formatCode="General" sourceLinked="1"/>
        <c:tickLblPos val="low"/>
        <c:spPr>
          <a:ln w="46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9312640"/>
        <c:crosses val="autoZero"/>
        <c:auto val="1"/>
        <c:lblAlgn val="ctr"/>
        <c:lblOffset val="100"/>
        <c:tickLblSkip val="1"/>
        <c:tickMarkSkip val="1"/>
      </c:catAx>
      <c:valAx>
        <c:axId val="109312640"/>
        <c:scaling>
          <c:orientation val="minMax"/>
          <c:max val="500"/>
        </c:scaling>
        <c:axPos val="l"/>
        <c:majorGridlines>
          <c:spPr>
            <a:ln w="4643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6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53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09311104"/>
        <c:crosses val="autoZero"/>
        <c:crossBetween val="between"/>
      </c:valAx>
      <c:spPr>
        <a:noFill/>
        <a:ln w="37143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44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9"/>
      <c:hPercent val="100"/>
      <c:rotY val="27"/>
      <c:depthPercent val="9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0235525024533862E-2"/>
          <c:y val="4.8473967684021554E-2"/>
          <c:w val="0.91854759568204059"/>
          <c:h val="0.88330341113105926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50138">
              <a:noFill/>
            </a:ln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1.1772900929811815E-2"/>
                  <c:y val="-4.1570392965756667E-2"/>
                </c:manualLayout>
              </c:layout>
              <c:showVal val="1"/>
            </c:dLbl>
            <c:dLbl>
              <c:idx val="6"/>
              <c:layout>
                <c:manualLayout>
                  <c:x val="-5.2510852100229781E-3"/>
                  <c:y val="-5.410001344487652E-2"/>
                </c:manualLayout>
              </c:layout>
              <c:showVal val="1"/>
            </c:dLbl>
            <c:dLbl>
              <c:idx val="7"/>
              <c:layout>
                <c:manualLayout>
                  <c:x val="-1.9158954036280009E-2"/>
                  <c:y val="-4.6085190550717275E-2"/>
                </c:manualLayout>
              </c:layout>
              <c:showVal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6.5111066208982894E-3"/>
                  <c:y val="-3.7828903242403976E-2"/>
                </c:manualLayout>
              </c:layout>
              <c:showVal val="1"/>
            </c:dLbl>
            <c:dLbl>
              <c:idx val="10"/>
              <c:delete val="1"/>
            </c:dLbl>
            <c:dLbl>
              <c:idx val="11"/>
              <c:delete val="1"/>
            </c:dLbl>
            <c:spPr>
              <a:noFill/>
              <a:ln w="50138">
                <a:noFill/>
              </a:ln>
            </c:spPr>
            <c:txPr>
              <a:bodyPr/>
              <a:lstStyle/>
              <a:p>
                <a:pPr>
                  <a:defRPr lang="sr-Latn-CS" sz="2800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Statistika!$B$44:$M$44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Statistika!$B$45:$M$45</c:f>
              <c:numCache>
                <c:formatCode>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General">
                  <c:v>0</c:v>
                </c:pt>
                <c:pt idx="4" formatCode="General">
                  <c:v>1</c:v>
                </c:pt>
                <c:pt idx="5" formatCode="General">
                  <c:v>2</c:v>
                </c:pt>
                <c:pt idx="6">
                  <c:v>9</c:v>
                </c:pt>
                <c:pt idx="7">
                  <c:v>12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</c:ser>
        <c:dLbls>
          <c:showVal val="1"/>
        </c:dLbls>
        <c:gapDepth val="160"/>
        <c:axId val="109077248"/>
        <c:axId val="109079552"/>
        <c:axId val="132634368"/>
      </c:line3DChart>
      <c:catAx>
        <c:axId val="109077248"/>
        <c:scaling>
          <c:orientation val="minMax"/>
        </c:scaling>
        <c:axPos val="b"/>
        <c:majorGridlines>
          <c:spPr>
            <a:ln w="6267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low"/>
        <c:spPr>
          <a:ln w="62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7955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09079552"/>
        <c:scaling>
          <c:orientation val="minMax"/>
          <c:max val="50"/>
        </c:scaling>
        <c:axPos val="l"/>
        <c:majorGridlines>
          <c:spPr>
            <a:ln w="6267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62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5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77248"/>
        <c:crosses val="autoZero"/>
        <c:crossBetween val="between"/>
        <c:majorUnit val="10"/>
      </c:valAx>
      <c:serAx>
        <c:axId val="132634368"/>
        <c:scaling>
          <c:orientation val="minMax"/>
        </c:scaling>
        <c:delete val="1"/>
        <c:axPos val="b"/>
        <c:tickLblPos val="nextTo"/>
        <c:crossAx val="109079552"/>
        <c:crosses val="autoZero"/>
      </c:serAx>
      <c:spPr>
        <a:noFill/>
        <a:ln w="5013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1.4367816091954019E-2"/>
          <c:y val="1.9960079840319424E-2"/>
          <c:w val="0.97126436781609149"/>
          <c:h val="0.96007984031936233"/>
        </c:manualLayout>
      </c:layout>
      <c:barChart>
        <c:barDir val="col"/>
        <c:grouping val="clustered"/>
        <c:axId val="103404672"/>
        <c:axId val="103406976"/>
      </c:barChart>
      <c:catAx>
        <c:axId val="103404672"/>
        <c:scaling>
          <c:orientation val="minMax"/>
        </c:scaling>
        <c:axPos val="b"/>
        <c:majorTickMark val="cross"/>
        <c:tickLblPos val="nextTo"/>
        <c:spPr>
          <a:ln w="498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06976"/>
        <c:crosses val="autoZero"/>
        <c:auto val="1"/>
        <c:lblAlgn val="ctr"/>
        <c:lblOffset val="100"/>
        <c:tickMarkSkip val="1"/>
      </c:catAx>
      <c:valAx>
        <c:axId val="103406976"/>
        <c:scaling>
          <c:orientation val="minMax"/>
        </c:scaling>
        <c:axPos val="l"/>
        <c:majorTickMark val="cross"/>
        <c:tickLblPos val="nextTo"/>
        <c:spPr>
          <a:ln w="498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04672"/>
        <c:crosses val="autoZero"/>
        <c:crossBetween val="between"/>
      </c:valAx>
      <c:spPr>
        <a:noFill/>
        <a:ln w="398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9"/>
      <c:hPercent val="100"/>
      <c:rotY val="27"/>
      <c:depthPercent val="6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002584170489928E-2"/>
          <c:y val="2.318421040743401E-2"/>
          <c:w val="0.92307692307692257"/>
          <c:h val="0.8905950095969285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46968">
              <a:noFill/>
            </a:ln>
          </c:spPr>
          <c:dLbls>
            <c:dLbl>
              <c:idx val="0"/>
              <c:layout>
                <c:manualLayout>
                  <c:x val="4.5221095244450116E-3"/>
                  <c:y val="-3.3933710093467254E-2"/>
                </c:manualLayout>
              </c:layout>
              <c:showVal val="1"/>
            </c:dLbl>
            <c:dLbl>
              <c:idx val="1"/>
              <c:layout>
                <c:manualLayout>
                  <c:x val="-1.164353396503405E-2"/>
                  <c:y val="-5.5958728050559917E-2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5.9268802813374835E-2"/>
                  <c:y val="-5.2814805251772512E-2"/>
                </c:manualLayout>
              </c:layout>
              <c:tx>
                <c:rich>
                  <a:bodyPr/>
                  <a:lstStyle/>
                  <a:p>
                    <a:r>
                      <a:rPr lang="sr-Latn-CS" sz="2800" smtClean="0">
                        <a:solidFill>
                          <a:srgbClr val="0070C0"/>
                        </a:solidFill>
                      </a:rPr>
                      <a:t>114</a:t>
                    </a:r>
                    <a:endParaRPr lang="sr-Latn-CS" sz="2800">
                      <a:solidFill>
                        <a:srgbClr val="0070C0"/>
                      </a:solidFill>
                    </a:endParaRPr>
                  </a:p>
                </c:rich>
              </c:tx>
            </c:dLbl>
            <c:dLbl>
              <c:idx val="4"/>
              <c:layout>
                <c:manualLayout>
                  <c:x val="-1.1780280206705226E-3"/>
                  <c:y val="2.8074151586967139E-3"/>
                </c:manualLayout>
              </c:layout>
              <c:showVal val="1"/>
            </c:dLbl>
            <c:dLbl>
              <c:idx val="5"/>
              <c:layout>
                <c:manualLayout>
                  <c:x val="4.7829876115229484E-3"/>
                  <c:y val="-4.6837606108531216E-2"/>
                </c:manualLayout>
              </c:layout>
              <c:showVal val="1"/>
            </c:dLbl>
            <c:dLbl>
              <c:idx val="6"/>
              <c:layout>
                <c:manualLayout>
                  <c:xMode val="edge"/>
                  <c:yMode val="edge"/>
                  <c:x val="1.0395010395010417E-3"/>
                  <c:y val="1.9193857965451085E-3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6632016632016733"/>
                  <c:y val="0.51439539347408958"/>
                </c:manualLayout>
              </c:layout>
              <c:showVal val="1"/>
            </c:dLbl>
            <c:dLbl>
              <c:idx val="8"/>
              <c:layout>
                <c:manualLayout>
                  <c:xMode val="edge"/>
                  <c:yMode val="edge"/>
                  <c:x val="0.66632016632016733"/>
                  <c:y val="0.18234165067178504"/>
                </c:manualLayout>
              </c:layout>
              <c:showVal val="1"/>
            </c:dLbl>
            <c:dLbl>
              <c:idx val="9"/>
              <c:layout>
                <c:manualLayout>
                  <c:xMode val="edge"/>
                  <c:yMode val="edge"/>
                  <c:x val="0.66632016632016733"/>
                  <c:y val="1.9193857965451085E-3"/>
                </c:manualLayout>
              </c:layout>
              <c:showVal val="1"/>
            </c:dLbl>
            <c:dLbl>
              <c:idx val="10"/>
              <c:layout>
                <c:manualLayout>
                  <c:xMode val="edge"/>
                  <c:yMode val="edge"/>
                  <c:x val="0.66632016632016733"/>
                  <c:y val="1.9193857965451085E-3"/>
                </c:manualLayout>
              </c:layout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59147609147609159"/>
                  <c:y val="1.9193857965451085E-3"/>
                </c:manualLayout>
              </c:layout>
              <c:showVal val="1"/>
            </c:dLbl>
            <c:spPr>
              <a:noFill/>
              <a:ln w="46968">
                <a:noFill/>
              </a:ln>
            </c:spPr>
            <c:txPr>
              <a:bodyPr/>
              <a:lstStyle/>
              <a:p>
                <a:pPr>
                  <a:defRPr lang="sr-Latn-CS" sz="2800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Statistika!$B$44:$G$44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</c:strCache>
            </c:strRef>
          </c:cat>
          <c:val>
            <c:numRef>
              <c:f>Statistika!$B$45:$G$45</c:f>
              <c:numCache>
                <c:formatCode>0</c:formatCode>
                <c:ptCount val="6"/>
                <c:pt idx="0">
                  <c:v>7</c:v>
                </c:pt>
                <c:pt idx="1">
                  <c:v>1</c:v>
                </c:pt>
                <c:pt idx="2">
                  <c:v>23</c:v>
                </c:pt>
                <c:pt idx="3" formatCode="General">
                  <c:v>114</c:v>
                </c:pt>
                <c:pt idx="4" formatCode="General">
                  <c:v>235</c:v>
                </c:pt>
                <c:pt idx="5" formatCode="General">
                  <c:v>6</c:v>
                </c:pt>
              </c:numCache>
            </c:numRef>
          </c:val>
        </c:ser>
        <c:dLbls>
          <c:showVal val="1"/>
        </c:dLbls>
        <c:gapDepth val="160"/>
        <c:axId val="108032384"/>
        <c:axId val="108033920"/>
        <c:axId val="110531456"/>
      </c:line3DChart>
      <c:catAx>
        <c:axId val="108032384"/>
        <c:scaling>
          <c:orientation val="minMax"/>
        </c:scaling>
        <c:axPos val="b"/>
        <c:majorGridlines>
          <c:spPr>
            <a:ln w="587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low"/>
        <c:spPr>
          <a:ln w="58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3392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08033920"/>
        <c:scaling>
          <c:orientation val="minMax"/>
        </c:scaling>
        <c:axPos val="l"/>
        <c:majorGridlines>
          <c:spPr>
            <a:ln w="5871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58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32384"/>
        <c:crosses val="autoZero"/>
        <c:crossBetween val="between"/>
      </c:valAx>
      <c:serAx>
        <c:axId val="110531456"/>
        <c:scaling>
          <c:orientation val="minMax"/>
        </c:scaling>
        <c:delete val="1"/>
        <c:axPos val="b"/>
        <c:numFmt formatCode="General" sourceLinked="1"/>
        <c:tickLblPos val="low"/>
        <c:crossAx val="108033920"/>
        <c:crosses val="autoZero"/>
        <c:tickLblSkip val="1"/>
        <c:tickMarkSkip val="1"/>
      </c:serAx>
      <c:spPr>
        <a:noFill/>
        <a:ln w="4696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18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E27052-3C61-432D-9EB6-EB36D0345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8342F-691E-4452-BA3C-DA8774E31130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r-Latn-CS" smtClean="0"/>
              <a:t>Pokazat</a:t>
            </a:r>
            <a:r>
              <a:rPr lang="en-US" smtClean="0"/>
              <a:t>i</a:t>
            </a:r>
            <a:r>
              <a:rPr lang="sr-Latn-CS" smtClean="0"/>
              <a:t> dosije</a:t>
            </a:r>
            <a:r>
              <a:rPr lang="en-US" smtClean="0"/>
              <a:t>e Agrona ili Albulene Mucolli i/ili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E27052-3C61-432D-9EB6-EB36D0345C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FF1C7-BC1A-44A0-8DB0-02D7C8E71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591CB-83A4-4A05-A69C-6102E5C54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DA35-DF31-4812-BDE5-855B8C8A4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r-Latn-C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BB50A-6914-4D1C-ACFD-D3198A2B4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19532-3D23-4825-98C2-72DBE4381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C8EAB-5FD1-4E8B-8B75-793AEA38A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E7106-8E28-466D-AB57-55338A22D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4B699-E9A2-4180-859C-1EBBB66F0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61C3A-95DE-4CFF-9A53-18040C28A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5F611-E403-44F7-BE12-C09BB41A0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6C992-6D13-438C-9EB6-4B172EDB5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164B2-219F-48D5-911E-C2038A390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103FEF5-8ECC-4619-B4AE-749DE37DE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19460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800" b="1" dirty="0" smtClean="0">
                <a:latin typeface="Palatino Linotype" pitchFamily="18" charset="0"/>
              </a:rPr>
              <a:t/>
            </a:r>
            <a:br>
              <a:rPr lang="hr-HR" sz="28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-609600" y="990600"/>
          <a:ext cx="10210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800" b="1" dirty="0" smtClean="0">
                <a:latin typeface="Palatino Linotype" pitchFamily="18" charset="0"/>
              </a:rPr>
              <a:t/>
            </a:r>
            <a:br>
              <a:rPr lang="hr-HR" sz="28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" y="1066800"/>
          <a:ext cx="8915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800" b="1" dirty="0" smtClean="0">
                <a:latin typeface="Palatino Linotype" pitchFamily="18" charset="0"/>
              </a:rPr>
              <a:t/>
            </a:r>
            <a:br>
              <a:rPr lang="hr-HR" sz="28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31.12.1998.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-465139" y="1143000"/>
          <a:ext cx="10523539" cy="585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3" name="Rectangle 13"/>
          <p:cNvSpPr>
            <a:spLocks noChangeArrowheads="1"/>
          </p:cNvSpPr>
          <p:nvPr/>
        </p:nvSpPr>
        <p:spPr bwMode="auto">
          <a:xfrm>
            <a:off x="7620000" y="54864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rgbClr val="0070C0"/>
                </a:solidFill>
              </a:rPr>
              <a:t>3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276600" y="51054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 dirty="0" smtClean="0">
                <a:solidFill>
                  <a:srgbClr val="0070C0"/>
                </a:solidFill>
              </a:rPr>
              <a:t>1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800" b="1" dirty="0" smtClean="0">
                <a:latin typeface="Palatino Linotype" pitchFamily="18" charset="0"/>
              </a:rPr>
              <a:t/>
            </a:r>
            <a:br>
              <a:rPr lang="hr-HR" sz="28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1.01.1999 – </a:t>
            </a:r>
            <a:r>
              <a:rPr lang="en-US" sz="2400" b="1" dirty="0" smtClean="0">
                <a:latin typeface="Palatino Linotype" pitchFamily="18" charset="0"/>
              </a:rPr>
              <a:t>14</a:t>
            </a:r>
            <a:r>
              <a:rPr lang="hr-HR" sz="2400" b="1" dirty="0" smtClean="0">
                <a:latin typeface="Palatino Linotype" pitchFamily="18" charset="0"/>
              </a:rPr>
              <a:t>.</a:t>
            </a:r>
            <a:r>
              <a:rPr lang="en-US" sz="2400" b="1" dirty="0" smtClean="0">
                <a:latin typeface="Palatino Linotype" pitchFamily="18" charset="0"/>
              </a:rPr>
              <a:t>06</a:t>
            </a:r>
            <a:r>
              <a:rPr lang="hr-HR" sz="2400" b="1" dirty="0" smtClean="0">
                <a:latin typeface="Palatino Linotype" pitchFamily="18" charset="0"/>
              </a:rPr>
              <a:t>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-152400" y="1524000"/>
          <a:ext cx="8915400" cy="565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-389264" y="990600"/>
          <a:ext cx="9780879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3505200" y="4572000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dirty="0" smtClean="0">
                <a:solidFill>
                  <a:srgbClr val="0070C0"/>
                </a:solidFill>
              </a:rPr>
              <a:t>23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57200" y="6400800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 žrtvama stradalim nepoznatog datuma dodeljen je 1. januar kao datum stradanja</a:t>
            </a:r>
            <a:endParaRPr lang="en-US" sz="900">
              <a:latin typeface="Tahoma" pitchFamily="34" charset="0"/>
            </a:endParaRP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1676400" y="4876800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 dirty="0">
                <a:latin typeface="Tahoma" pitchFamily="34" charset="0"/>
              </a:rPr>
              <a:t>*</a:t>
            </a:r>
            <a:endParaRPr lang="en-US" sz="9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800" b="1" dirty="0" smtClean="0">
                <a:latin typeface="Palatino Linotype" pitchFamily="18" charset="0"/>
              </a:rPr>
              <a:t/>
            </a:r>
            <a:br>
              <a:rPr lang="hr-HR" sz="28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-266700" y="863600"/>
          <a:ext cx="9410700" cy="581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na Kosovu </a:t>
            </a:r>
            <a:br>
              <a:rPr lang="sr-Latn-CS" sz="2800" b="1" dirty="0" smtClean="0">
                <a:latin typeface="Palatino Linotype" pitchFamily="18" charset="0"/>
              </a:rPr>
            </a:br>
            <a:r>
              <a:rPr lang="sr-Latn-CS" sz="2400" b="1" dirty="0" smtClean="0">
                <a:latin typeface="Palatino Linotype" pitchFamily="18" charset="0"/>
              </a:rPr>
              <a:t>1.01.1998 – </a:t>
            </a:r>
            <a:r>
              <a:rPr lang="sr-Latn-CS" sz="2400" b="1" dirty="0" smtClean="0">
                <a:solidFill>
                  <a:schemeClr val="tx1"/>
                </a:solidFill>
                <a:latin typeface="Palatino Linotype" pitchFamily="18" charset="0"/>
              </a:rPr>
              <a:t>14.06.1999.</a:t>
            </a:r>
            <a:r>
              <a:rPr lang="sr-Latn-CS" sz="2400" b="1" dirty="0" smtClean="0">
                <a:latin typeface="Palatino Linotype" pitchFamily="18" charset="0"/>
              </a:rPr>
              <a:t> 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1524000" y="533400"/>
          <a:ext cx="11159503" cy="657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878107" y="762000"/>
          <a:ext cx="11241307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sr-Latn-CS" sz="2800" b="1" dirty="0" smtClean="0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sr-Latn-CS" sz="2800" b="1" dirty="0" smtClean="0">
                <a:solidFill>
                  <a:schemeClr val="tx2"/>
                </a:solidFill>
                <a:latin typeface="Palatino Linotype" pitchFamily="18" charset="0"/>
              </a:rPr>
              <a:t>na </a:t>
            </a:r>
            <a:r>
              <a:rPr lang="sr-Latn-CS" sz="2800" b="1" dirty="0">
                <a:solidFill>
                  <a:schemeClr val="tx2"/>
                </a:solidFill>
                <a:latin typeface="Palatino Linotype" pitchFamily="18" charset="0"/>
              </a:rPr>
              <a:t>Kosovu </a:t>
            </a:r>
            <a:br>
              <a:rPr lang="sr-Latn-CS" sz="28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  <a:t>1.01.1998 – </a:t>
            </a:r>
            <a:r>
              <a:rPr lang="sr-Latn-CS" sz="2400" b="1" dirty="0">
                <a:latin typeface="Palatino Linotype" pitchFamily="18" charset="0"/>
              </a:rPr>
              <a:t>31.12.2000.</a:t>
            </a:r>
            <a:endParaRPr lang="en-US" sz="24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24580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Palatino Linotype" pitchFamily="18" charset="0"/>
              </a:rPr>
              <a:t>P</a:t>
            </a:r>
            <a:r>
              <a:rPr lang="sr-Latn-CS" sz="4000" b="1" smtClean="0">
                <a:latin typeface="Palatino Linotype" pitchFamily="18" charset="0"/>
              </a:rPr>
              <a:t>oimenični</a:t>
            </a:r>
            <a:r>
              <a:rPr lang="en-US" sz="4000" b="1" smtClean="0">
                <a:latin typeface="Palatino Linotype" pitchFamily="18" charset="0"/>
              </a:rPr>
              <a:t> popis </a:t>
            </a:r>
            <a:r>
              <a:rPr lang="sr-Latn-CS" sz="4000" b="1" smtClean="0">
                <a:latin typeface="Palatino Linotype" pitchFamily="18" charset="0"/>
              </a:rPr>
              <a:t>ubijenih, stradalih i nestalih iz </a:t>
            </a:r>
            <a:r>
              <a:rPr lang="en-US" sz="4000" b="1" smtClean="0">
                <a:latin typeface="Palatino Linotype" pitchFamily="18" charset="0"/>
              </a:rPr>
              <a:t>op</a:t>
            </a:r>
            <a:r>
              <a:rPr lang="sr-Latn-CS" sz="4000" b="1" smtClean="0">
                <a:latin typeface="Palatino Linotype" pitchFamily="18" charset="0"/>
              </a:rPr>
              <a:t>š</a:t>
            </a:r>
            <a:r>
              <a:rPr lang="en-US" sz="4000" b="1" smtClean="0">
                <a:latin typeface="Palatino Linotype" pitchFamily="18" charset="0"/>
              </a:rPr>
              <a:t>tine </a:t>
            </a:r>
            <a:r>
              <a:rPr lang="sr-Latn-CS" sz="4000" b="1" smtClean="0">
                <a:latin typeface="Palatino Linotype" pitchFamily="18" charset="0"/>
              </a:rPr>
              <a:t>ISTOK </a:t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4000" b="1" smtClean="0">
                <a:latin typeface="Palatino Linotype" pitchFamily="18" charset="0"/>
              </a:rPr>
              <a:t> 1.01.1998 – 14.06.1999. </a:t>
            </a:r>
            <a:r>
              <a:rPr lang="en-US" sz="4000" b="1" smtClean="0">
                <a:latin typeface="Palatino Linotype" pitchFamily="18" charset="0"/>
              </a:rPr>
              <a:t/>
            </a:r>
            <a:br>
              <a:rPr lang="en-US" sz="4000" b="1" smtClean="0">
                <a:latin typeface="Palatino Linotype" pitchFamily="18" charset="0"/>
              </a:rPr>
            </a:br>
            <a:r>
              <a:rPr lang="sr-Latn-CS" sz="4000" smtClean="0">
                <a:latin typeface="Palatino Linotype" pitchFamily="18" charset="0"/>
              </a:rPr>
              <a:t/>
            </a:r>
            <a:br>
              <a:rPr lang="sr-Latn-CS" sz="4000" smtClean="0">
                <a:latin typeface="Palatino Linotype" pitchFamily="18" charset="0"/>
              </a:rPr>
            </a:br>
            <a:r>
              <a:rPr lang="sr-Latn-CS" sz="3200" b="1" u="sng" smtClean="0">
                <a:latin typeface="Palatino Linotype" pitchFamily="18" charset="0"/>
              </a:rPr>
              <a:t>rezultati na dan 30</a:t>
            </a:r>
            <a:r>
              <a:rPr lang="sr-Latn-CS" sz="3200" b="1" u="sng" smtClean="0">
                <a:solidFill>
                  <a:schemeClr val="tx1"/>
                </a:solidFill>
                <a:latin typeface="Palatino Linotype" pitchFamily="18" charset="0"/>
              </a:rPr>
              <a:t>.12.2009.</a:t>
            </a:r>
            <a:r>
              <a:rPr lang="en-US" sz="3200" b="1" u="sng" smtClean="0">
                <a:solidFill>
                  <a:schemeClr val="bg1"/>
                </a:solidFill>
                <a:latin typeface="Palatino Linotype" pitchFamily="18" charset="0"/>
              </a:rPr>
              <a:t/>
            </a:r>
            <a:br>
              <a:rPr lang="en-US" sz="3200" b="1" u="sng" smtClean="0">
                <a:solidFill>
                  <a:schemeClr val="bg1"/>
                </a:solidFill>
                <a:latin typeface="Palatino Linotype" pitchFamily="18" charset="0"/>
              </a:rPr>
            </a:br>
            <a:endParaRPr lang="en-US" sz="3200" b="1" u="sng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  <p:pic>
        <p:nvPicPr>
          <p:cNvPr id="3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576117"/>
            <a:ext cx="5068888" cy="502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l" eaLnBrk="1" hangingPunct="1"/>
            <a:r>
              <a:rPr lang="sr-Latn-CS" sz="4000" b="1" dirty="0" smtClean="0">
                <a:latin typeface="Palatino Linotype" pitchFamily="18" charset="0"/>
              </a:rPr>
              <a:t>Javna provera poimeničnog popisa Albanaca:</a:t>
            </a:r>
            <a:br>
              <a:rPr lang="sr-Latn-CS" sz="4000" b="1" dirty="0" smtClean="0">
                <a:latin typeface="Palatino Linotype" pitchFamily="18" charset="0"/>
              </a:rPr>
            </a:br>
            <a:r>
              <a:rPr lang="sr-Latn-CS" sz="4000" b="1" dirty="0" smtClean="0">
                <a:latin typeface="Palatino Linotype" pitchFamily="18" charset="0"/>
              </a:rPr>
              <a:t/>
            </a:r>
            <a:br>
              <a:rPr lang="sr-Latn-CS" sz="4000" b="1" dirty="0" smtClean="0">
                <a:latin typeface="Palatino Linotype" pitchFamily="18" charset="0"/>
              </a:rPr>
            </a:br>
            <a:r>
              <a:rPr lang="sr-Latn-CS" sz="4000" dirty="0" smtClean="0">
                <a:latin typeface="Palatino Linotype" pitchFamily="18" charset="0"/>
              </a:rPr>
              <a:t>1. Ubijeni, stradali i nestali u opštini ISTOK</a:t>
            </a:r>
            <a:r>
              <a:rPr lang="sr-Latn-CS" sz="4000" b="1" dirty="0" smtClean="0">
                <a:latin typeface="Palatino Linotype" pitchFamily="18" charset="0"/>
              </a:rPr>
              <a:t> </a:t>
            </a:r>
            <a:r>
              <a:rPr lang="sr-Latn-CS" sz="4000" dirty="0" smtClean="0">
                <a:latin typeface="Palatino Linotype" pitchFamily="18" charset="0"/>
              </a:rPr>
              <a:t>;</a:t>
            </a:r>
            <a:br>
              <a:rPr lang="sr-Latn-CS" sz="4000" dirty="0" smtClean="0">
                <a:latin typeface="Palatino Linotype" pitchFamily="18" charset="0"/>
              </a:rPr>
            </a:br>
            <a:r>
              <a:rPr lang="sr-Latn-CS" sz="4000" dirty="0" smtClean="0">
                <a:latin typeface="Palatino Linotype" pitchFamily="18" charset="0"/>
              </a:rPr>
              <a:t/>
            </a:r>
            <a:br>
              <a:rPr lang="sr-Latn-CS" sz="4000" dirty="0" smtClean="0">
                <a:latin typeface="Palatino Linotype" pitchFamily="18" charset="0"/>
              </a:rPr>
            </a:br>
            <a:r>
              <a:rPr lang="sr-Latn-CS" sz="4000" dirty="0" smtClean="0">
                <a:latin typeface="Palatino Linotype" pitchFamily="18" charset="0"/>
              </a:rPr>
              <a:t>2. Ubijeni, stradali i nestali iz opštine ISTOK a stradali su na teritorijama drugih opština.</a:t>
            </a:r>
            <a:r>
              <a:rPr lang="en-US" sz="4000" dirty="0" smtClean="0">
                <a:latin typeface="Palatino Linotype" pitchFamily="18" charset="0"/>
              </a:rPr>
              <a:t> </a:t>
            </a:r>
            <a:r>
              <a:rPr lang="sr-Latn-CS" sz="4000" dirty="0" smtClean="0">
                <a:latin typeface="Palatino Linotype" pitchFamily="18" charset="0"/>
              </a:rPr>
              <a:t/>
            </a:r>
            <a:br>
              <a:rPr lang="sr-Latn-CS" sz="4000" dirty="0" smtClean="0">
                <a:latin typeface="Palatino Linotype" pitchFamily="18" charset="0"/>
              </a:rPr>
            </a:br>
            <a:endParaRPr lang="en-US" sz="4000" dirty="0" smtClean="0">
              <a:latin typeface="Palatino Linotype" pitchFamily="18" charset="0"/>
            </a:endParaRPr>
          </a:p>
        </p:txBody>
      </p:sp>
      <p:pic>
        <p:nvPicPr>
          <p:cNvPr id="3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81400"/>
            <a:ext cx="483296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3200" b="1" smtClean="0">
                <a:latin typeface="Palatino Linotype" pitchFamily="18" charset="0"/>
              </a:rPr>
              <a:t>Izvori podataka</a:t>
            </a:r>
            <a:r>
              <a:rPr lang="en-US" sz="3200" b="1" smtClean="0">
                <a:latin typeface="Palatino Linotype" pitchFamily="18" charset="0"/>
              </a:rPr>
              <a:t> o </a:t>
            </a:r>
            <a:r>
              <a:rPr lang="sr-Latn-CS" sz="3200" b="1" smtClean="0">
                <a:latin typeface="Palatino Linotype" pitchFamily="18" charset="0"/>
              </a:rPr>
              <a:t>ubistvima, stradanju i nestancima Albanaca u opštini ISTOK:</a:t>
            </a:r>
            <a:endParaRPr lang="en-US" sz="3200" b="1" smtClean="0">
              <a:latin typeface="Palatino Linotype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None/>
            </a:pPr>
            <a:endParaRPr lang="sr-Latn-CS" sz="2400" b="1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izjave svedoka i članova porodica </a:t>
            </a:r>
            <a:r>
              <a:rPr lang="sr-Latn-CS" sz="2800" b="1" dirty="0" smtClean="0">
                <a:latin typeface="Palatino Linotype" pitchFamily="18" charset="0"/>
              </a:rPr>
              <a:t>(394);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transkripti i dokazi sa suđenja pred MKTJ;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izveštaji nvo, međunarodnih organizacija;</a:t>
            </a:r>
            <a:endParaRPr lang="en-US" sz="2800" b="1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potvrde o smrti;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medicinska dokumentacija;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fotografije žrtava i spomenika;  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knjige, novinski članci, agencijski izveštaji, itd;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ukupno 738</a:t>
            </a:r>
            <a:r>
              <a:rPr lang="sr-Latn-CS" sz="2800" b="1" dirty="0" smtClean="0">
                <a:latin typeface="Palatino Linotype" pitchFamily="18" charset="0"/>
              </a:rPr>
              <a:t> dokumenata</a:t>
            </a:r>
            <a:r>
              <a:rPr lang="en-US" sz="2800" b="1" dirty="0" smtClean="0">
                <a:latin typeface="Palatino Linotype" pitchFamily="18" charset="0"/>
              </a:rPr>
              <a:t>.</a:t>
            </a:r>
            <a:r>
              <a:rPr lang="sr-Latn-CS" sz="2800" b="1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endParaRPr lang="en-US" sz="2800" b="1" dirty="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4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425037"/>
            <a:ext cx="5221288" cy="517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u="sng" smtClean="0">
                <a:latin typeface="Palatino Linotype" pitchFamily="18" charset="0"/>
              </a:rPr>
              <a:t>Baza podataka</a:t>
            </a:r>
            <a:endParaRPr lang="en-US" b="1" u="sng" smtClean="0">
              <a:latin typeface="Palatino Linotype" pitchFamily="18" charset="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8229600" cy="3916363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mtClean="0">
                <a:solidFill>
                  <a:srgbClr val="000000"/>
                </a:solidFill>
                <a:latin typeface="Palatino Linotype" pitchFamily="18" charset="0"/>
              </a:rPr>
              <a:t>Svi podaci i dokumentacija se unose u Bazu podataka 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mtClean="0">
                <a:solidFill>
                  <a:srgbClr val="000000"/>
                </a:solidFill>
                <a:latin typeface="Palatino Linotype" pitchFamily="18" charset="0"/>
              </a:rPr>
              <a:t>Svaka žrtva ima svoj dosije</a:t>
            </a:r>
            <a:endParaRPr lang="en-US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buFontTx/>
              <a:buNone/>
            </a:pPr>
            <a:endParaRPr lang="en-US" smtClean="0">
              <a:latin typeface="Palatino Linotype" pitchFamily="18" charset="0"/>
            </a:endParaRPr>
          </a:p>
        </p:txBody>
      </p:sp>
      <p:pic>
        <p:nvPicPr>
          <p:cNvPr id="4" name="Picture 4" descr="FOND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00577"/>
            <a:ext cx="5145088" cy="5100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-1143000" y="838200"/>
          <a:ext cx="12039600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sr-Latn-CS" sz="2800" b="1" dirty="0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8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800" b="1" dirty="0">
                <a:solidFill>
                  <a:schemeClr val="tx2"/>
                </a:solidFill>
                <a:latin typeface="Palatino Linotype" pitchFamily="18" charset="0"/>
              </a:rPr>
              <a:t> u </a:t>
            </a:r>
            <a:r>
              <a:rPr lang="en-US" sz="2800" b="1" dirty="0" err="1">
                <a:solidFill>
                  <a:schemeClr val="tx2"/>
                </a:solidFill>
                <a:latin typeface="Palatino Linotype" pitchFamily="18" charset="0"/>
              </a:rPr>
              <a:t>Istoku</a:t>
            </a:r>
            <a:r>
              <a:rPr lang="sr-Latn-CS" sz="28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sr-Latn-CS" sz="28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  <a:t> 1.01.1998-14.06.1999.</a:t>
            </a:r>
            <a:endParaRPr lang="en-US" sz="24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533400" y="762000"/>
          <a:ext cx="10757051" cy="6243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34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sr-Latn-CS" sz="2800" b="1" dirty="0" smtClean="0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u </a:t>
            </a:r>
            <a:r>
              <a:rPr lang="en-US" sz="2800" b="1" dirty="0" err="1" smtClean="0">
                <a:solidFill>
                  <a:schemeClr val="tx2"/>
                </a:solidFill>
                <a:latin typeface="Palatino Linotype" pitchFamily="18" charset="0"/>
              </a:rPr>
              <a:t>Istoku</a:t>
            </a:r>
            <a:r>
              <a:rPr lang="en-US" sz="28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hr-HR" sz="28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hr-HR" sz="28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hr-HR" sz="2400" b="1" dirty="0">
                <a:solidFill>
                  <a:schemeClr val="tx2"/>
                </a:solidFill>
                <a:latin typeface="Palatino Linotype" pitchFamily="18" charset="0"/>
              </a:rPr>
              <a:t>1.01.1998 – 31.12.2000. </a:t>
            </a:r>
            <a:r>
              <a:rPr lang="hr-HR" sz="28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hr-HR" sz="2800" b="1" dirty="0">
                <a:solidFill>
                  <a:schemeClr val="tx2"/>
                </a:solidFill>
                <a:latin typeface="Palatino Linotype" pitchFamily="18" charset="0"/>
              </a:rPr>
            </a:br>
            <a:endParaRPr lang="en-US" sz="28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400" b="1" dirty="0" smtClean="0">
                <a:latin typeface="Palatino Linotype" pitchFamily="18" charset="0"/>
              </a:rPr>
              <a:t/>
            </a:r>
            <a:br>
              <a:rPr lang="hr-HR" sz="24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0" y="1109898"/>
          <a:ext cx="9372600" cy="5748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28600"/>
            <a:ext cx="8458200" cy="1371600"/>
          </a:xfrm>
        </p:spPr>
        <p:txBody>
          <a:bodyPr/>
          <a:lstStyle/>
          <a:p>
            <a:pPr eaLnBrk="1" hangingPunct="1"/>
            <a:r>
              <a:rPr lang="hr-HR" sz="2000" b="1" dirty="0" smtClean="0">
                <a:latin typeface="Palatino Linotype" pitchFamily="18" charset="0"/>
              </a:rPr>
              <a:t/>
            </a:r>
            <a:br>
              <a:rPr lang="hr-HR" sz="2000" b="1" dirty="0" smtClean="0">
                <a:latin typeface="Palatino Linotype" pitchFamily="18" charset="0"/>
              </a:rPr>
            </a:b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Ubijeni</a:t>
            </a:r>
            <a:r>
              <a:rPr lang="en-US" sz="2800" b="1" dirty="0" smtClean="0">
                <a:latin typeface="Palatino Linotype" pitchFamily="18" charset="0"/>
              </a:rPr>
              <a:t>, </a:t>
            </a:r>
            <a:r>
              <a:rPr lang="en-US" sz="2800" b="1" dirty="0" err="1" smtClean="0">
                <a:latin typeface="Palatino Linotype" pitchFamily="18" charset="0"/>
              </a:rPr>
              <a:t>stradali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sr-Latn-CS" sz="2800" b="1" dirty="0" smtClean="0">
                <a:latin typeface="Palatino Linotype" pitchFamily="18" charset="0"/>
              </a:rPr>
              <a:t>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nestali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en-US" sz="2800" b="1" dirty="0" err="1" smtClean="0">
                <a:latin typeface="Palatino Linotype" pitchFamily="18" charset="0"/>
              </a:rPr>
              <a:t>Albanci</a:t>
            </a:r>
            <a:r>
              <a:rPr lang="en-US" sz="2800" b="1" dirty="0" smtClean="0">
                <a:latin typeface="Palatino Linotype" pitchFamily="18" charset="0"/>
              </a:rPr>
              <a:t> u </a:t>
            </a:r>
            <a:r>
              <a:rPr lang="en-US" sz="2800" b="1" dirty="0" err="1" smtClean="0">
                <a:latin typeface="Palatino Linotype" pitchFamily="18" charset="0"/>
              </a:rPr>
              <a:t>Istoku</a:t>
            </a:r>
            <a:r>
              <a:rPr lang="en-US" sz="2800" b="1" dirty="0" smtClean="0">
                <a:latin typeface="Palatino Linotype" pitchFamily="18" charset="0"/>
              </a:rPr>
              <a:t> </a:t>
            </a:r>
            <a:r>
              <a:rPr lang="hr-HR" sz="2800" b="1" dirty="0" smtClean="0">
                <a:latin typeface="Palatino Linotype" pitchFamily="18" charset="0"/>
              </a:rPr>
              <a:t/>
            </a:r>
            <a:br>
              <a:rPr lang="hr-HR" sz="28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r>
              <a:rPr lang="hr-HR" sz="2000" b="1" dirty="0" smtClean="0">
                <a:latin typeface="Palatino Linotype" pitchFamily="18" charset="0"/>
              </a:rPr>
              <a:t> </a:t>
            </a:r>
            <a:endParaRPr lang="en-US" sz="20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-192231" y="1143001"/>
          <a:ext cx="9336231" cy="560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262</Words>
  <Application>Microsoft Office PowerPoint</Application>
  <PresentationFormat>On-screen Show (4:3)</PresentationFormat>
  <Paragraphs>96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Poimenični popis ubijenih, stradalih i nestalih iz opštine ISTOK   1.01.1998 – 14.06.1999.   rezultati na dan 30.12.2009. </vt:lpstr>
      <vt:lpstr>Javna provera poimeničnog popisa Albanaca:  1. Ubijeni, stradali i nestali u opštini ISTOK ;  2. Ubijeni, stradali i nestali iz opštine ISTOK a stradali su na teritorijama drugih opština.  </vt:lpstr>
      <vt:lpstr>Izvori podataka o ubistvima, stradanju i nestancima Albanaca u opštini ISTOK:</vt:lpstr>
      <vt:lpstr>Baza podataka</vt:lpstr>
      <vt:lpstr>Slide 6</vt:lpstr>
      <vt:lpstr>Slide 7</vt:lpstr>
      <vt:lpstr>Ubijeni, stradali i nestali Albanci u Istoku  1.01.1998 – 14.06.1999.</vt:lpstr>
      <vt:lpstr>  Ubijeni, stradali i nestali Albanci u Istoku  1.01.1998 – 14.06.1999. </vt:lpstr>
      <vt:lpstr>Ubijeni, stradali i nestali Albanci u Istoku  1.01.1998 – 14.06.1999.</vt:lpstr>
      <vt:lpstr>Ubijeni, stradali i nestali Albanci u Istoku  1.01.1998 – 14.06.1999.</vt:lpstr>
      <vt:lpstr>Ubijeni, stradali i nestali Albanci u Istoku  1.01.1998 – 31.12.1998.</vt:lpstr>
      <vt:lpstr>Ubijeni, stradali i nestali Albanci u Istoku  1.01.1999 – 14.06.1999.</vt:lpstr>
      <vt:lpstr>Ubijeni, stradali i nestali Albanci u Istoku  1.01.1998 – 14.06.1999.</vt:lpstr>
      <vt:lpstr>Ubijeni, stradali i nestali na Kosovu  1.01.1998 – 14.06.1999. </vt:lpstr>
      <vt:lpstr>Slide 16</vt:lpstr>
      <vt:lpstr>Slide 17</vt:lpstr>
    </vt:vector>
  </TitlesOfParts>
  <Company>FHP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Orlovic</dc:creator>
  <cp:lastModifiedBy>Sandra Orlovic</cp:lastModifiedBy>
  <cp:revision>249</cp:revision>
  <dcterms:created xsi:type="dcterms:W3CDTF">2009-04-15T10:28:12Z</dcterms:created>
  <dcterms:modified xsi:type="dcterms:W3CDTF">2010-01-13T17:49:02Z</dcterms:modified>
</cp:coreProperties>
</file>