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95" r:id="rId3"/>
    <p:sldId id="296" r:id="rId4"/>
    <p:sldId id="298" r:id="rId5"/>
    <p:sldId id="310" r:id="rId6"/>
    <p:sldId id="289" r:id="rId7"/>
    <p:sldId id="308" r:id="rId8"/>
    <p:sldId id="269" r:id="rId9"/>
    <p:sldId id="272" r:id="rId10"/>
    <p:sldId id="274" r:id="rId11"/>
    <p:sldId id="276" r:id="rId12"/>
    <p:sldId id="306" r:id="rId13"/>
    <p:sldId id="278" r:id="rId14"/>
    <p:sldId id="307" r:id="rId15"/>
    <p:sldId id="280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27C"/>
    <a:srgbClr val="26B7D4"/>
    <a:srgbClr val="399BD7"/>
    <a:srgbClr val="8FC468"/>
    <a:srgbClr val="91C1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8" autoAdjust="0"/>
    <p:restoredTop sz="94265" autoAdjust="0"/>
  </p:normalViewPr>
  <p:slideViewPr>
    <p:cSldViewPr>
      <p:cViewPr>
        <p:scale>
          <a:sx n="90" d="100"/>
          <a:sy n="90" d="100"/>
        </p:scale>
        <p:origin x="-63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5818040871222"/>
          <c:y val="4.1547173140272606E-2"/>
          <c:w val="0.77142857142858479"/>
          <c:h val="0.75299760191846565"/>
        </c:manualLayout>
      </c:layout>
      <c:bar3D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BBE0E3">
                    <a:gamma/>
                    <a:shade val="72941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870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063263729030801E-2"/>
                  <c:y val="3.0367148873832642E-2"/>
                </c:manualLayout>
              </c:layout>
              <c:showVal val="1"/>
            </c:dLbl>
            <c:dLbl>
              <c:idx val="1"/>
              <c:layout>
                <c:manualLayout>
                  <c:x val="1.2373561188214159E-2"/>
                  <c:y val="3.3997131172556996E-2"/>
                </c:manualLayout>
              </c:layout>
              <c:showVal val="1"/>
            </c:dLbl>
            <c:dLbl>
              <c:idx val="2"/>
              <c:layout>
                <c:manualLayout>
                  <c:x val="4.8474164610020814E-3"/>
                  <c:y val="7.1067733976577993E-3"/>
                </c:manualLayout>
              </c:layout>
              <c:showVal val="1"/>
            </c:dLbl>
            <c:dLbl>
              <c:idx val="3"/>
              <c:layout>
                <c:manualLayout>
                  <c:x val="8.7134885649863807E-3"/>
                  <c:y val="1.0155801745712232E-2"/>
                </c:manualLayout>
              </c:layout>
              <c:showVal val="1"/>
            </c:dLbl>
            <c:dLbl>
              <c:idx val="4"/>
              <c:layout>
                <c:manualLayout>
                  <c:x val="5.9089476036483443E-3"/>
                  <c:y val="1.9295458707196483E-2"/>
                </c:manualLayout>
              </c:layout>
              <c:showVal val="1"/>
            </c:dLbl>
            <c:dLbl>
              <c:idx val="5"/>
              <c:layout>
                <c:manualLayout>
                  <c:x val="5.3640715204791561E-3"/>
                  <c:y val="1.7685710797778226E-2"/>
                </c:manualLayout>
              </c:layout>
              <c:showVal val="1"/>
            </c:dLbl>
            <c:dLbl>
              <c:idx val="6"/>
              <c:layout>
                <c:manualLayout>
                  <c:x val="6.7470802105128952E-3"/>
                  <c:y val="1.7186565342123122E-2"/>
                </c:manualLayout>
              </c:layout>
              <c:showVal val="1"/>
            </c:dLbl>
            <c:dLbl>
              <c:idx val="7"/>
              <c:layout>
                <c:manualLayout>
                  <c:x val="5.288530951071793E-3"/>
                  <c:y val="2.512802905450753E-2"/>
                </c:manualLayout>
              </c:layout>
              <c:showVal val="1"/>
            </c:dLbl>
            <c:dLbl>
              <c:idx val="8"/>
              <c:layout>
                <c:manualLayout>
                  <c:x val="4.7434875677712564E-3"/>
                  <c:y val="2.6772874320942441E-2"/>
                </c:manualLayout>
              </c:layout>
              <c:showVal val="1"/>
            </c:dLbl>
            <c:dLbl>
              <c:idx val="9"/>
              <c:layout>
                <c:manualLayout>
                  <c:x val="8.2661206566104848E-3"/>
                  <c:y val="2.6626381004700002E-2"/>
                </c:manualLayout>
              </c:layout>
              <c:showVal val="1"/>
            </c:dLbl>
            <c:dLbl>
              <c:idx val="10"/>
              <c:layout>
                <c:manualLayout>
                  <c:x val="7.9490526183942489E-3"/>
                  <c:y val="3.0144204358176198E-2"/>
                </c:manualLayout>
              </c:layout>
              <c:showVal val="1"/>
            </c:dLbl>
            <c:dLbl>
              <c:idx val="11"/>
              <c:layout>
                <c:manualLayout>
                  <c:x val="7.9083330790628691E-3"/>
                  <c:y val="2.3255813953488382E-2"/>
                </c:manualLayout>
              </c:layout>
              <c:showVal val="1"/>
            </c:dLbl>
            <c:spPr>
              <a:noFill/>
              <a:ln w="37403">
                <a:noFill/>
              </a:ln>
            </c:spPr>
            <c:txPr>
              <a:bodyPr/>
              <a:lstStyle/>
              <a:p>
                <a:pPr>
                  <a:defRPr lang="sr-Latn-CS" sz="3600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Albanci</c:v>
                </c:pt>
                <c:pt idx="1">
                  <c:v>Srbi</c:v>
                </c:pt>
                <c:pt idx="2">
                  <c:v>Romi</c:v>
                </c:pt>
                <c:pt idx="3">
                  <c:v>Bošnjaci</c:v>
                </c:pt>
                <c:pt idx="4">
                  <c:v>Crnogorci</c:v>
                </c:pt>
                <c:pt idx="5">
                  <c:v>Aškalije</c:v>
                </c:pt>
                <c:pt idx="6">
                  <c:v>Egipćani</c:v>
                </c:pt>
                <c:pt idx="7">
                  <c:v>Mađari</c:v>
                </c:pt>
                <c:pt idx="8">
                  <c:v>Turci</c:v>
                </c:pt>
                <c:pt idx="9">
                  <c:v>Goranci</c:v>
                </c:pt>
                <c:pt idx="10">
                  <c:v>Makedonci</c:v>
                </c:pt>
                <c:pt idx="11">
                  <c:v>ostalo/nep.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10632</c:v>
                </c:pt>
                <c:pt idx="1">
                  <c:v>2244</c:v>
                </c:pt>
                <c:pt idx="2">
                  <c:v>177</c:v>
                </c:pt>
                <c:pt idx="3">
                  <c:v>102</c:v>
                </c:pt>
                <c:pt idx="4">
                  <c:v>50</c:v>
                </c:pt>
                <c:pt idx="5">
                  <c:v>33</c:v>
                </c:pt>
                <c:pt idx="6">
                  <c:v>22</c:v>
                </c:pt>
                <c:pt idx="7">
                  <c:v>13</c:v>
                </c:pt>
                <c:pt idx="8">
                  <c:v>10</c:v>
                </c:pt>
                <c:pt idx="9">
                  <c:v>8</c:v>
                </c:pt>
                <c:pt idx="10" formatCode="0">
                  <c:v>4</c:v>
                </c:pt>
                <c:pt idx="11" formatCode="0">
                  <c:v>279</c:v>
                </c:pt>
              </c:numCache>
            </c:numRef>
          </c:val>
        </c:ser>
        <c:gapDepth val="0"/>
        <c:shape val="box"/>
        <c:axId val="70562560"/>
        <c:axId val="70564096"/>
        <c:axId val="0"/>
      </c:bar3DChart>
      <c:catAx>
        <c:axId val="70562560"/>
        <c:scaling>
          <c:orientation val="minMax"/>
        </c:scaling>
        <c:axPos val="b"/>
        <c:numFmt formatCode="General" sourceLinked="1"/>
        <c:tickLblPos val="low"/>
        <c:spPr>
          <a:ln w="4676">
            <a:solidFill>
              <a:schemeClr val="tx1"/>
            </a:solidFill>
            <a:prstDash val="solid"/>
          </a:ln>
        </c:spPr>
        <c:txPr>
          <a:bodyPr rot="2280000" vert="horz"/>
          <a:lstStyle/>
          <a:p>
            <a:pPr>
              <a:defRPr lang="sr-Latn-CS" sz="132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70564096"/>
        <c:crosses val="autoZero"/>
        <c:auto val="1"/>
        <c:lblAlgn val="ctr"/>
        <c:lblOffset val="100"/>
        <c:tickLblSkip val="1"/>
        <c:tickMarkSkip val="1"/>
      </c:catAx>
      <c:valAx>
        <c:axId val="70564096"/>
        <c:scaling>
          <c:orientation val="minMax"/>
          <c:max val="11500"/>
          <c:min val="0"/>
        </c:scaling>
        <c:axPos val="l"/>
        <c:majorGridlines>
          <c:spPr>
            <a:ln w="467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1"/>
        <c:tickLblPos val="nextTo"/>
        <c:spPr>
          <a:ln w="46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178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70562560"/>
        <c:crosses val="autoZero"/>
        <c:crossBetween val="between"/>
        <c:majorUnit val="1000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51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05EB5-CCE7-4FDC-A219-921D6DF7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A4BB-A1BD-4F1A-BE4B-D8217157D52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smtClean="0"/>
              <a:t>Pokazat</a:t>
            </a:r>
            <a:r>
              <a:rPr lang="en-US" smtClean="0"/>
              <a:t>i</a:t>
            </a:r>
            <a:r>
              <a:rPr lang="sr-Latn-CS" smtClean="0"/>
              <a:t> dosije</a:t>
            </a:r>
            <a:r>
              <a:rPr lang="en-US" smtClean="0"/>
              <a:t>e Agrona ili Albulene Mucolli i/ili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/>
              <a:t>47 osoba je stradalo negde na teritoriji Kosova (nepoznato mesto stradanja).  </a:t>
            </a:r>
            <a:r>
              <a:rPr lang="sr-Latn-CS" i="1" smtClean="0"/>
              <a:t>m.g.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10C49-E74F-43D6-A005-CEC1368A16B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BEDB-C25E-4A85-8D20-CF48A2B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4B70-8169-4183-B80E-E79B9BA74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E3E9-C993-422C-ADCB-FA65E1CB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015B-F773-4FC2-9782-B44FD0BE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C5D3-8100-48A1-AF9E-0AD642B3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92A8-7CCE-4543-BBB1-3DEC14E21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0B68-67C6-4A89-B70B-A8882B35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6326-2F96-46B8-8118-50BA56DE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433A-DE3D-433E-929B-E9C417D09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B9D8-D2B5-44C9-B6B2-2B663263D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F32C-FA6A-4FC0-9383-F908E9F9E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AD0D-63F6-48FD-A513-3229B372B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8DAA-2A02-4853-B982-9A2107B8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>
                <a:lumMod val="20000"/>
                <a:lumOff val="80000"/>
                <a:alpha val="91000"/>
              </a:schemeClr>
            </a:gs>
            <a:gs pos="100000">
              <a:srgbClr val="425B30"/>
            </a:gs>
            <a:gs pos="22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5B8EFA-6829-403D-8F87-406A13BE3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13316" name="Picture 5" descr="popis_ppt_s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603250" y="989013"/>
          <a:ext cx="10488613" cy="5751512"/>
        </p:xfrm>
        <a:graphic>
          <a:graphicData uri="http://schemas.openxmlformats.org/presentationml/2006/ole">
            <p:oleObj spid="_x0000_s5122" name="Worksheet" r:id="rId3" imgW="10334625" imgH="5667375" progId="Excel.Sheet.8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82550" y="0"/>
            <a:ext cx="8991600" cy="1225550"/>
          </a:xfrm>
        </p:spPr>
        <p:txBody>
          <a:bodyPr/>
          <a:lstStyle/>
          <a:p>
            <a:pPr eaLnBrk="1" hangingPunct="1"/>
            <a:r>
              <a:rPr lang="en-US" sz="2600" b="1" dirty="0" err="1" smtClean="0">
                <a:latin typeface="Palatino Linotype" pitchFamily="18" charset="0"/>
              </a:rPr>
              <a:t>Ubijeni</a:t>
            </a:r>
            <a:r>
              <a:rPr lang="en-US" sz="2600" b="1" dirty="0" smtClean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stradali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en-US" sz="2600" b="1" dirty="0" err="1" smtClean="0">
                <a:latin typeface="Palatino Linotype" pitchFamily="18" charset="0"/>
              </a:rPr>
              <a:t>nestali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Srbi</a:t>
            </a:r>
            <a:r>
              <a:rPr lang="en-US" sz="2600" b="1" dirty="0" smtClean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i drugi nealbanci na Kosovu</a:t>
            </a:r>
            <a:r>
              <a:rPr lang="en-US" sz="2600" b="1" dirty="0" smtClean="0">
                <a:latin typeface="Palatino Linotype" pitchFamily="18" charset="0"/>
              </a:rPr>
              <a:t>: </a:t>
            </a:r>
            <a:r>
              <a:rPr lang="hr-HR" sz="2600" b="1" dirty="0" smtClean="0">
                <a:latin typeface="Palatino Linotype" pitchFamily="18" charset="0"/>
              </a:rPr>
              <a:t>1998 – 2000.</a:t>
            </a:r>
            <a:endParaRPr lang="en-US" sz="2600" b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53988" y="1063625"/>
          <a:ext cx="8632825" cy="5751513"/>
        </p:xfrm>
        <a:graphic>
          <a:graphicData uri="http://schemas.openxmlformats.org/presentationml/2006/ole">
            <p:oleObj spid="_x0000_s6146" name="Worksheet" r:id="rId3" imgW="8505825" imgH="5667375" progId="Excel.Sheet.8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838" y="96838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Palatino Linotype" pitchFamily="18" charset="0"/>
              </a:rPr>
              <a:t>Ubijeni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>
                <a:latin typeface="Palatino Linotype" pitchFamily="18" charset="0"/>
              </a:rPr>
              <a:t>stradali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en-US" sz="2600" b="1" dirty="0" err="1">
                <a:latin typeface="Palatino Linotype" pitchFamily="18" charset="0"/>
              </a:rPr>
              <a:t>nestali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Srbi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 drugi nealbanci na Kosovu</a:t>
            </a:r>
            <a:r>
              <a:rPr lang="en-US" sz="2600" b="1" dirty="0">
                <a:latin typeface="Palatino Linotype" pitchFamily="18" charset="0"/>
              </a:rPr>
              <a:t>: </a:t>
            </a:r>
            <a:r>
              <a:rPr lang="hr-HR" sz="2600" b="1" dirty="0">
                <a:latin typeface="Palatino Linotype" pitchFamily="18" charset="0"/>
              </a:rPr>
              <a:t>1998 – 2000.</a:t>
            </a:r>
            <a:endParaRPr lang="en-US" sz="26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-989013" y="765175"/>
          <a:ext cx="11760201" cy="5911850"/>
        </p:xfrm>
        <a:graphic>
          <a:graphicData uri="http://schemas.openxmlformats.org/presentationml/2006/ole">
            <p:oleObj spid="_x0000_s7170" name="Worksheet" r:id="rId3" imgW="11706225" imgH="5886450" progId="Excel.Sheet.8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838" y="111125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Palatino Linotype" pitchFamily="18" charset="0"/>
              </a:rPr>
              <a:t>Ubijeni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>
                <a:latin typeface="Palatino Linotype" pitchFamily="18" charset="0"/>
              </a:rPr>
              <a:t>stradali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en-US" sz="2600" b="1" dirty="0" err="1">
                <a:latin typeface="Palatino Linotype" pitchFamily="18" charset="0"/>
              </a:rPr>
              <a:t>nestali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Srbi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sr-Latn-CS" sz="2600" b="1" dirty="0" smtClean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drugi nealbanci na Kosovu</a:t>
            </a:r>
            <a:r>
              <a:rPr lang="en-US" sz="2600" b="1" dirty="0">
                <a:latin typeface="Palatino Linotype" pitchFamily="18" charset="0"/>
              </a:rPr>
              <a:t>: </a:t>
            </a:r>
            <a:r>
              <a:rPr lang="hr-HR" sz="2600" b="1" kern="0" dirty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1.01.1998 – 31.12.1998.</a:t>
            </a:r>
            <a:endParaRPr lang="en-US" sz="26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-989013" y="765175"/>
          <a:ext cx="11760201" cy="5911850"/>
        </p:xfrm>
        <a:graphic>
          <a:graphicData uri="http://schemas.openxmlformats.org/presentationml/2006/ole">
            <p:oleObj spid="_x0000_s8194" name="Worksheet" r:id="rId3" imgW="11706225" imgH="5886450" progId="Excel.Sheet.8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838" y="111125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Palatino Linotype" pitchFamily="18" charset="0"/>
              </a:rPr>
              <a:t>Ubijeni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>
                <a:latin typeface="Palatino Linotype" pitchFamily="18" charset="0"/>
              </a:rPr>
              <a:t>stradali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en-US" sz="2600" b="1" dirty="0" err="1">
                <a:latin typeface="Palatino Linotype" pitchFamily="18" charset="0"/>
              </a:rPr>
              <a:t>nestali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Srbi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 drugi nealbanci na Kosovu</a:t>
            </a:r>
            <a:r>
              <a:rPr lang="en-US" sz="2600" b="1" dirty="0">
                <a:latin typeface="Palatino Linotype" pitchFamily="18" charset="0"/>
              </a:rPr>
              <a:t>: </a:t>
            </a:r>
            <a:r>
              <a:rPr lang="hr-HR" sz="2600" b="1" kern="0" dirty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1.01.1999 – 31.12.1999.</a:t>
            </a:r>
            <a:endParaRPr lang="en-US" sz="26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-989013" y="765175"/>
          <a:ext cx="11760201" cy="5911850"/>
        </p:xfrm>
        <a:graphic>
          <a:graphicData uri="http://schemas.openxmlformats.org/presentationml/2006/ole">
            <p:oleObj spid="_x0000_s9218" name="Worksheet" r:id="rId3" imgW="11706225" imgH="5886450" progId="Excel.Sheet.8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838" y="111125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Palatino Linotype" pitchFamily="18" charset="0"/>
              </a:rPr>
              <a:t>Ubijeni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>
                <a:latin typeface="Palatino Linotype" pitchFamily="18" charset="0"/>
              </a:rPr>
              <a:t>stradali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en-US" sz="2600" b="1" dirty="0" err="1">
                <a:latin typeface="Palatino Linotype" pitchFamily="18" charset="0"/>
              </a:rPr>
              <a:t>nestali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Srbi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i </a:t>
            </a:r>
            <a:r>
              <a:rPr lang="sr-Latn-CS" sz="2600" b="1" dirty="0">
                <a:latin typeface="Palatino Linotype" pitchFamily="18" charset="0"/>
              </a:rPr>
              <a:t>drugi nealbanci na Kosovu</a:t>
            </a:r>
            <a:r>
              <a:rPr lang="en-US" sz="2600" b="1" dirty="0">
                <a:latin typeface="Palatino Linotype" pitchFamily="18" charset="0"/>
              </a:rPr>
              <a:t>: </a:t>
            </a:r>
            <a:r>
              <a:rPr lang="hr-HR" sz="2600" b="1" kern="0" dirty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1.01.2000 – 31.12.2000.</a:t>
            </a:r>
            <a:endParaRPr lang="en-US" sz="26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latin typeface="Palatino Linotype" pitchFamily="18" charset="0"/>
              </a:rPr>
              <a:t>Ubijeni</a:t>
            </a:r>
            <a:r>
              <a:rPr lang="en-US" sz="2400" b="1" dirty="0" smtClean="0">
                <a:latin typeface="Palatino Linotype" pitchFamily="18" charset="0"/>
              </a:rPr>
              <a:t>, </a:t>
            </a:r>
            <a:r>
              <a:rPr lang="en-US" sz="2400" b="1" dirty="0" err="1" smtClean="0">
                <a:latin typeface="Palatino Linotype" pitchFamily="18" charset="0"/>
              </a:rPr>
              <a:t>stradali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sr-Latn-CS" sz="2400" b="1" dirty="0" smtClean="0">
                <a:latin typeface="Palatino Linotype" pitchFamily="18" charset="0"/>
              </a:rPr>
              <a:t>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en-US" sz="2400" b="1" dirty="0" err="1" smtClean="0">
                <a:latin typeface="Palatino Linotype" pitchFamily="18" charset="0"/>
              </a:rPr>
              <a:t>nestali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sr-Latn-CS" sz="2400" b="1" dirty="0" smtClean="0">
                <a:latin typeface="Palatino Linotype" pitchFamily="18" charset="0"/>
              </a:rPr>
              <a:t>Srbi</a:t>
            </a:r>
            <a:r>
              <a:rPr lang="en-US" sz="2400" b="1" dirty="0" smtClean="0">
                <a:latin typeface="Palatino Linotype" pitchFamily="18" charset="0"/>
              </a:rPr>
              <a:t>, </a:t>
            </a:r>
            <a:r>
              <a:rPr lang="en-US" sz="2400" b="1" dirty="0" err="1" smtClean="0">
                <a:latin typeface="Palatino Linotype" pitchFamily="18" charset="0"/>
              </a:rPr>
              <a:t>Romi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sr-Latn-CS" sz="2400" b="1" dirty="0" smtClean="0">
                <a:latin typeface="Palatino Linotype" pitchFamily="18" charset="0"/>
              </a:rPr>
              <a:t>i drugi nealbanci na Kosovu</a:t>
            </a:r>
            <a:r>
              <a:rPr lang="en-US" sz="2400" b="1" dirty="0" smtClean="0">
                <a:latin typeface="Palatino Linotype" pitchFamily="18" charset="0"/>
              </a:rPr>
              <a:t>: </a:t>
            </a:r>
            <a:r>
              <a:rPr lang="hr-HR" sz="2400" b="1" dirty="0" smtClean="0">
                <a:latin typeface="Palatino Linotype" pitchFamily="18" charset="0"/>
              </a:rPr>
              <a:t>1.01.1998 – 31.12.2000.</a:t>
            </a:r>
            <a:endParaRPr lang="en-US" sz="2400" b="1" dirty="0" smtClean="0">
              <a:latin typeface="Palatino Linotype" pitchFamily="18" charset="0"/>
            </a:endParaRP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261938" y="1041400"/>
          <a:ext cx="9253538" cy="5753100"/>
        </p:xfrm>
        <a:graphic>
          <a:graphicData uri="http://schemas.openxmlformats.org/presentationml/2006/ole">
            <p:oleObj spid="_x0000_s10242" name="Worksheet" r:id="rId3" imgW="9115425" imgH="56673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18436" name="Picture 5" descr="popis_ppt_s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Palatino Linotype" pitchFamily="18" charset="0"/>
              </a:rPr>
              <a:t>Popis</a:t>
            </a:r>
            <a:r>
              <a:rPr lang="sr-Latn-CS" sz="4000" b="1" smtClean="0">
                <a:latin typeface="Palatino Linotype" pitchFamily="18" charset="0"/>
              </a:rPr>
              <a:t> </a:t>
            </a:r>
            <a:r>
              <a:rPr lang="en-US" sz="4000" b="1" smtClean="0">
                <a:latin typeface="Palatino Linotype" pitchFamily="18" charset="0"/>
              </a:rPr>
              <a:t/>
            </a:r>
            <a:br>
              <a:rPr lang="en-US" sz="4000" b="1" smtClean="0">
                <a:latin typeface="Palatino Linotype" pitchFamily="18" charset="0"/>
              </a:rPr>
            </a:br>
            <a:r>
              <a:rPr lang="sr-Latn-CS" sz="4000" b="1" smtClean="0">
                <a:latin typeface="Palatino Linotype" pitchFamily="18" charset="0"/>
              </a:rPr>
              <a:t>ubijenih</a:t>
            </a:r>
            <a:r>
              <a:rPr lang="en-US" sz="4000" b="1" smtClean="0">
                <a:latin typeface="Palatino Linotype" pitchFamily="18" charset="0"/>
              </a:rPr>
              <a:t>, stradalih i</a:t>
            </a:r>
            <a:r>
              <a:rPr lang="sr-Latn-CS" sz="4000" b="1" smtClean="0">
                <a:latin typeface="Palatino Linotype" pitchFamily="18" charset="0"/>
              </a:rPr>
              <a:t> nestalih Srba</a:t>
            </a:r>
            <a:r>
              <a:rPr lang="en-US" sz="4000" b="1" smtClean="0">
                <a:latin typeface="Palatino Linotype" pitchFamily="18" charset="0"/>
              </a:rPr>
              <a:t>, Roma, Crnogoraca, Bo</a:t>
            </a:r>
            <a:r>
              <a:rPr lang="sr-Latn-CS" sz="4000" b="1" smtClean="0">
                <a:latin typeface="Palatino Linotype" pitchFamily="18" charset="0"/>
              </a:rPr>
              <a:t>šnjaka</a:t>
            </a:r>
            <a:r>
              <a:rPr lang="en-US" sz="4000" b="1" smtClean="0">
                <a:latin typeface="Palatino Linotype" pitchFamily="18" charset="0"/>
              </a:rPr>
              <a:t> </a:t>
            </a:r>
            <a:r>
              <a:rPr lang="sr-Latn-CS" sz="4000" b="1" smtClean="0">
                <a:latin typeface="Palatino Linotype" pitchFamily="18" charset="0"/>
              </a:rPr>
              <a:t>i drugih nealbanaca </a:t>
            </a:r>
            <a:r>
              <a:rPr lang="en-US" sz="4000" b="1" smtClean="0">
                <a:latin typeface="Palatino Linotype" pitchFamily="18" charset="0"/>
              </a:rPr>
              <a:t>na Kosovu</a:t>
            </a:r>
            <a:r>
              <a:rPr lang="sr-Latn-CS" sz="4000" b="1" smtClean="0">
                <a:latin typeface="Palatino Linotype" pitchFamily="18" charset="0"/>
              </a:rPr>
              <a:t> </a:t>
            </a:r>
            <a:br>
              <a:rPr lang="sr-Latn-CS" sz="4000" b="1" smtClean="0">
                <a:latin typeface="Palatino Linotype" pitchFamily="18" charset="0"/>
              </a:rPr>
            </a:br>
            <a:r>
              <a:rPr lang="sr-Latn-CS" sz="4000" b="1" smtClean="0">
                <a:latin typeface="Palatino Linotype" pitchFamily="18" charset="0"/>
              </a:rPr>
              <a:t>u periodu</a:t>
            </a:r>
            <a:br>
              <a:rPr lang="sr-Latn-CS" sz="4000" b="1" smtClean="0">
                <a:latin typeface="Palatino Linotype" pitchFamily="18" charset="0"/>
              </a:rPr>
            </a:br>
            <a:r>
              <a:rPr lang="sr-Latn-CS" sz="4000" b="1" smtClean="0">
                <a:latin typeface="Palatino Linotype" pitchFamily="18" charset="0"/>
              </a:rPr>
              <a:t>1.01.1998-31.12.2000. </a:t>
            </a:r>
            <a:r>
              <a:rPr lang="en-US" sz="4000" b="1" smtClean="0">
                <a:latin typeface="Palatino Linotype" pitchFamily="18" charset="0"/>
              </a:rPr>
              <a:t/>
            </a:r>
            <a:br>
              <a:rPr lang="en-US" sz="4000" b="1" smtClean="0">
                <a:latin typeface="Palatino Linotype" pitchFamily="18" charset="0"/>
              </a:rPr>
            </a:br>
            <a:r>
              <a:rPr lang="sr-Latn-CS" sz="4000" smtClean="0">
                <a:latin typeface="Palatino Linotype" pitchFamily="18" charset="0"/>
              </a:rPr>
              <a:t/>
            </a:r>
            <a:br>
              <a:rPr lang="sr-Latn-CS" sz="4000" smtClean="0">
                <a:latin typeface="Palatino Linotype" pitchFamily="18" charset="0"/>
              </a:rPr>
            </a:br>
            <a:r>
              <a:rPr lang="sr-Latn-CS" sz="3200" b="1" u="sng" smtClean="0">
                <a:latin typeface="Palatino Linotype" pitchFamily="18" charset="0"/>
              </a:rPr>
              <a:t>rezultati na dan 30</a:t>
            </a:r>
            <a:r>
              <a:rPr lang="sr-Latn-CS" sz="3200" b="1" u="sng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r>
              <a:rPr lang="en-US" sz="3200" b="1" u="sng" smtClean="0">
                <a:solidFill>
                  <a:schemeClr val="tx1"/>
                </a:solidFill>
                <a:latin typeface="Palatino Linotype" pitchFamily="18" charset="0"/>
              </a:rPr>
              <a:t>0</a:t>
            </a:r>
            <a:r>
              <a:rPr lang="sr-Latn-CS" sz="3200" b="1" u="sng" smtClean="0">
                <a:solidFill>
                  <a:schemeClr val="tx1"/>
                </a:solidFill>
                <a:latin typeface="Palatino Linotype" pitchFamily="18" charset="0"/>
              </a:rPr>
              <a:t>4.20</a:t>
            </a:r>
            <a:r>
              <a:rPr lang="en-US" sz="3200" b="1" u="sng" smtClean="0">
                <a:solidFill>
                  <a:schemeClr val="tx1"/>
                </a:solidFill>
                <a:latin typeface="Palatino Linotype" pitchFamily="18" charset="0"/>
              </a:rPr>
              <a:t>10</a:t>
            </a:r>
            <a:r>
              <a:rPr lang="sr-Latn-CS" sz="3200" b="1" u="sng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r>
              <a:rPr lang="en-US" sz="3200" b="1" u="sng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US" sz="3200" b="1" u="sng" smtClean="0">
                <a:solidFill>
                  <a:schemeClr val="bg1"/>
                </a:solidFill>
                <a:latin typeface="Palatino Linotype" pitchFamily="18" charset="0"/>
              </a:rPr>
            </a:br>
            <a:endParaRPr lang="en-US" sz="3200" b="1" u="sng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4339" name="Picture 4" descr="FON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76638"/>
            <a:ext cx="5068888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752600"/>
          </a:xfrm>
        </p:spPr>
        <p:txBody>
          <a:bodyPr/>
          <a:lstStyle/>
          <a:p>
            <a:pPr eaLnBrk="1" hangingPunct="1"/>
            <a:r>
              <a:rPr lang="sr-Latn-CS" sz="3200" b="1" dirty="0" smtClean="0">
                <a:latin typeface="Palatino Linotype" pitchFamily="18" charset="0"/>
              </a:rPr>
              <a:t>Izvori podataka</a:t>
            </a:r>
            <a:r>
              <a:rPr lang="en-US" sz="3200" b="1" dirty="0" smtClean="0">
                <a:latin typeface="Palatino Linotype" pitchFamily="18" charset="0"/>
              </a:rPr>
              <a:t> o </a:t>
            </a:r>
            <a:r>
              <a:rPr lang="sr-Latn-CS" sz="3200" b="1" dirty="0" smtClean="0">
                <a:latin typeface="Palatino Linotype" pitchFamily="18" charset="0"/>
              </a:rPr>
              <a:t>ubistvima, nestancima i stradanju Srba</a:t>
            </a:r>
            <a:r>
              <a:rPr lang="en-US" sz="3200" b="1" dirty="0" smtClean="0">
                <a:latin typeface="Palatino Linotype" pitchFamily="18" charset="0"/>
              </a:rPr>
              <a:t>, Roma</a:t>
            </a:r>
            <a:r>
              <a:rPr lang="sr-Latn-CS" sz="3200" b="1" dirty="0" smtClean="0">
                <a:latin typeface="Palatino Linotype" pitchFamily="18" charset="0"/>
              </a:rPr>
              <a:t> i drugih nealbanaca </a:t>
            </a:r>
            <a:r>
              <a:rPr lang="en-US" sz="3200" b="1" dirty="0" err="1" smtClean="0">
                <a:latin typeface="Palatino Linotype" pitchFamily="18" charset="0"/>
              </a:rPr>
              <a:t>na</a:t>
            </a:r>
            <a:r>
              <a:rPr lang="en-US" sz="3200" b="1" dirty="0" smtClean="0">
                <a:latin typeface="Palatino Linotype" pitchFamily="18" charset="0"/>
              </a:rPr>
              <a:t> </a:t>
            </a:r>
            <a:r>
              <a:rPr lang="en-US" sz="3200" b="1" dirty="0" err="1" smtClean="0">
                <a:latin typeface="Palatino Linotype" pitchFamily="18" charset="0"/>
              </a:rPr>
              <a:t>Kosovu</a:t>
            </a:r>
            <a:r>
              <a:rPr lang="sr-Latn-CS" sz="3200" b="1" dirty="0" smtClean="0">
                <a:latin typeface="Palatino Linotype" pitchFamily="18" charset="0"/>
              </a:rPr>
              <a:t>: </a:t>
            </a:r>
            <a:endParaRPr lang="en-US" sz="3200" dirty="0" smtClean="0">
              <a:latin typeface="Palatino Linotype" pitchFamily="18" charset="0"/>
            </a:endParaRPr>
          </a:p>
        </p:txBody>
      </p:sp>
      <p:pic>
        <p:nvPicPr>
          <p:cNvPr id="15363" name="Picture 4" descr="FON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81400"/>
            <a:ext cx="48323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Palatino Linotype" pitchFamily="18" charset="0"/>
              </a:rPr>
              <a:t>Izjave svedoka </a:t>
            </a:r>
            <a:r>
              <a:rPr lang="sr-Latn-CS" sz="2400" b="1">
                <a:latin typeface="Palatino Linotype" pitchFamily="18" charset="0"/>
              </a:rPr>
              <a:t>i članova porodica (</a:t>
            </a:r>
            <a:r>
              <a:rPr lang="en-US" sz="2400" b="1">
                <a:latin typeface="Palatino Linotype" pitchFamily="18" charset="0"/>
              </a:rPr>
              <a:t>preko</a:t>
            </a:r>
            <a:r>
              <a:rPr lang="sr-Latn-CS" sz="2400" b="1">
                <a:latin typeface="Palatino Linotype" pitchFamily="18" charset="0"/>
              </a:rPr>
              <a:t> 2000 izjava);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Transkripti i dokazi sa suđenja pred MKTJ;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Dokumentacija sa domaćih suđenja za ratne zločine;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Podaci u</a:t>
            </a:r>
            <a:r>
              <a:rPr lang="en-US" sz="2400" b="1">
                <a:latin typeface="Palatino Linotype" pitchFamily="18" charset="0"/>
              </a:rPr>
              <a:t>dru</a:t>
            </a:r>
            <a:r>
              <a:rPr lang="sr-Latn-CS" sz="2400" b="1">
                <a:latin typeface="Palatino Linotype" pitchFamily="18" charset="0"/>
              </a:rPr>
              <a:t>ž</a:t>
            </a:r>
            <a:r>
              <a:rPr lang="en-US" sz="2400" b="1">
                <a:latin typeface="Palatino Linotype" pitchFamily="18" charset="0"/>
              </a:rPr>
              <a:t>enja </a:t>
            </a:r>
            <a:r>
              <a:rPr lang="sr-Latn-CS" sz="2400" b="1">
                <a:latin typeface="Palatino Linotype" pitchFamily="18" charset="0"/>
              </a:rPr>
              <a:t>porodica kidnapovanih i nestalih sa Kosova;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Izveštaji i spiskovi državnih organa;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Izveštaji nvo, međunarodnih organizacija;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Medicinska dokumentacija (potvrde o smrti, izveštaji sa obdukcije..);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Izvodi iz MKU;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Fotografije žrtava i spomenika;  </a:t>
            </a: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sr-Latn-CS" sz="2400" b="1">
                <a:latin typeface="Palatino Linotype" pitchFamily="18" charset="0"/>
              </a:rPr>
              <a:t>Knjige, novinski članci, agencijski izveštaji, itd.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>
              <a:latin typeface="Palatino Linotyp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u="sng" smtClean="0">
                <a:latin typeface="Palatino Linotype" pitchFamily="18" charset="0"/>
              </a:rPr>
              <a:t>Baza podataka</a:t>
            </a:r>
            <a:endParaRPr lang="en-US" b="1" u="sng" smtClean="0">
              <a:latin typeface="Palatino Linotype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38400"/>
            <a:ext cx="8229600" cy="3916363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3600" smtClean="0">
                <a:solidFill>
                  <a:srgbClr val="000000"/>
                </a:solidFill>
                <a:latin typeface="Palatino Linotype" pitchFamily="18" charset="0"/>
              </a:rPr>
              <a:t>Svi podaci i dokumentacija se unose u Bazu podataka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3600" smtClean="0">
                <a:solidFill>
                  <a:srgbClr val="000000"/>
                </a:solidFill>
                <a:latin typeface="Palatino Linotype" pitchFamily="18" charset="0"/>
              </a:rPr>
              <a:t>Svaka žrtva ima svoj dosije</a:t>
            </a:r>
            <a:endParaRPr lang="en-US" sz="3600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Palatino Linotype" pitchFamily="18" charset="0"/>
            </a:endParaRPr>
          </a:p>
        </p:txBody>
      </p:sp>
      <p:pic>
        <p:nvPicPr>
          <p:cNvPr id="16388" name="Picture 4" descr="FON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0438"/>
            <a:ext cx="5145088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smtClean="0">
                <a:latin typeface="Palatino Linotype" pitchFamily="18" charset="0"/>
              </a:rPr>
              <a:t>Ubijeni, stradali </a:t>
            </a:r>
            <a:r>
              <a:rPr lang="sr-Latn-CS" sz="2800" b="1" smtClean="0">
                <a:latin typeface="Palatino Linotype" pitchFamily="18" charset="0"/>
              </a:rPr>
              <a:t>i</a:t>
            </a:r>
            <a:r>
              <a:rPr lang="en-US" sz="2800" b="1" smtClean="0">
                <a:latin typeface="Palatino Linotype" pitchFamily="18" charset="0"/>
              </a:rPr>
              <a:t> nestali </a:t>
            </a:r>
            <a:r>
              <a:rPr lang="sr-Latn-CS" sz="2800" b="1" smtClean="0">
                <a:latin typeface="Palatino Linotype" pitchFamily="18" charset="0"/>
              </a:rPr>
              <a:t>Kosovu</a:t>
            </a:r>
          </a:p>
          <a:p>
            <a:pPr algn="ctr"/>
            <a:r>
              <a:rPr lang="sr-Latn-CS" sz="2800" b="1" smtClean="0">
                <a:latin typeface="Palatino Linotype" pitchFamily="18" charset="0"/>
              </a:rPr>
              <a:t>1998 - 2000.</a:t>
            </a:r>
            <a:endParaRPr lang="en-US" sz="2400" b="1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77888" y="762000"/>
          <a:ext cx="11241088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182760" y="990600"/>
          <a:ext cx="11393560" cy="5867400"/>
        </p:xfrm>
        <a:graphic>
          <a:graphicData uri="http://schemas.openxmlformats.org/presentationml/2006/ole">
            <p:oleObj spid="_x0000_s2050" name="Worksheet" r:id="rId3" imgW="10248900" imgH="5372100" progId="Excel.Sheet.8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9375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2600" b="1" smtClean="0">
                <a:latin typeface="Palatino Linotype" pitchFamily="18" charset="0"/>
              </a:rPr>
              <a:t>Ubijeni, stradali </a:t>
            </a:r>
            <a:r>
              <a:rPr lang="sr-Latn-CS" sz="2600" b="1" smtClean="0">
                <a:latin typeface="Palatino Linotype" pitchFamily="18" charset="0"/>
              </a:rPr>
              <a:t>i</a:t>
            </a:r>
            <a:r>
              <a:rPr lang="en-US" sz="2600" b="1" smtClean="0">
                <a:latin typeface="Palatino Linotype" pitchFamily="18" charset="0"/>
              </a:rPr>
              <a:t> nestali </a:t>
            </a:r>
            <a:r>
              <a:rPr lang="sr-Latn-CS" sz="2600" b="1" smtClean="0">
                <a:latin typeface="Palatino Linotype" pitchFamily="18" charset="0"/>
              </a:rPr>
              <a:t>Srbi</a:t>
            </a:r>
            <a:r>
              <a:rPr lang="en-US" sz="2600" b="1" smtClean="0">
                <a:latin typeface="Palatino Linotype" pitchFamily="18" charset="0"/>
              </a:rPr>
              <a:t>, Crnogorci  </a:t>
            </a:r>
            <a:r>
              <a:rPr lang="sr-Latn-CS" sz="2600" b="1" smtClean="0">
                <a:latin typeface="Palatino Linotype" pitchFamily="18" charset="0"/>
              </a:rPr>
              <a:t>i drugi nealbanci na Kosovu</a:t>
            </a:r>
            <a:r>
              <a:rPr lang="en-US" sz="2600" b="1" smtClean="0">
                <a:latin typeface="Palatino Linotype" pitchFamily="18" charset="0"/>
              </a:rPr>
              <a:t>: </a:t>
            </a:r>
            <a:r>
              <a:rPr lang="hr-HR" sz="2600" b="1" smtClean="0">
                <a:latin typeface="Palatino Linotype" pitchFamily="18" charset="0"/>
              </a:rPr>
              <a:t>1998 – 2000.</a:t>
            </a:r>
            <a:endParaRPr lang="en-US" sz="2600" b="1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Palatino Linotype" pitchFamily="18" charset="0"/>
              </a:rPr>
              <a:t>U</a:t>
            </a:r>
            <a:r>
              <a:rPr lang="hr-HR" sz="2800" b="1" dirty="0" smtClean="0">
                <a:latin typeface="Palatino Linotype" pitchFamily="18" charset="0"/>
              </a:rPr>
              <a:t>bijeni</a:t>
            </a:r>
            <a:r>
              <a:rPr lang="en-US" sz="2800" b="1" dirty="0" smtClean="0">
                <a:latin typeface="Palatino Linotype" pitchFamily="18" charset="0"/>
              </a:rPr>
              <a:t>, </a:t>
            </a:r>
            <a:r>
              <a:rPr lang="en-US" sz="2800" b="1" dirty="0" err="1" smtClean="0">
                <a:latin typeface="Palatino Linotype" pitchFamily="18" charset="0"/>
              </a:rPr>
              <a:t>stradali</a:t>
            </a:r>
            <a:r>
              <a:rPr lang="hr-HR" sz="2800" b="1" dirty="0" smtClean="0">
                <a:latin typeface="Palatino Linotype" pitchFamily="18" charset="0"/>
              </a:rPr>
              <a:t> i nestali Srbi</a:t>
            </a:r>
            <a:r>
              <a:rPr lang="en-US" sz="2800" b="1" dirty="0" smtClean="0">
                <a:latin typeface="Palatino Linotype" pitchFamily="18" charset="0"/>
              </a:rPr>
              <a:t>, </a:t>
            </a:r>
            <a:r>
              <a:rPr lang="en-US" sz="2800" b="1" dirty="0" err="1" smtClean="0">
                <a:latin typeface="Palatino Linotype" pitchFamily="18" charset="0"/>
              </a:rPr>
              <a:t>Romi</a:t>
            </a:r>
            <a:r>
              <a:rPr lang="hr-HR" sz="2800" b="1" dirty="0" smtClean="0">
                <a:latin typeface="Palatino Linotype" pitchFamily="18" charset="0"/>
              </a:rPr>
              <a:t> i drugi nealbanci </a:t>
            </a:r>
            <a:r>
              <a:rPr lang="en-US" sz="2800" b="1" dirty="0" err="1" smtClean="0">
                <a:latin typeface="Palatino Linotype" pitchFamily="18" charset="0"/>
              </a:rPr>
              <a:t>na</a:t>
            </a:r>
            <a:r>
              <a:rPr lang="en-US" sz="2800" b="1" dirty="0" smtClean="0">
                <a:latin typeface="Palatino Linotype" pitchFamily="18" charset="0"/>
              </a:rPr>
              <a:t> </a:t>
            </a:r>
            <a:r>
              <a:rPr lang="en-US" sz="2800" b="1" dirty="0" err="1" smtClean="0">
                <a:latin typeface="Palatino Linotype" pitchFamily="18" charset="0"/>
              </a:rPr>
              <a:t>Kosovu</a:t>
            </a:r>
            <a:r>
              <a:rPr lang="en-US" sz="2800" b="1" dirty="0" smtClean="0">
                <a:latin typeface="Palatino Linotype" pitchFamily="18" charset="0"/>
              </a:rPr>
              <a:t>:</a:t>
            </a:r>
            <a:r>
              <a:rPr lang="hr-HR" sz="2800" b="1" dirty="0" smtClean="0">
                <a:latin typeface="Palatino Linotype" pitchFamily="18" charset="0"/>
              </a:rPr>
              <a:t> 1998 – 2000. po opštinama</a:t>
            </a:r>
            <a:endParaRPr lang="en-US" sz="2800" b="1" dirty="0" smtClean="0">
              <a:latin typeface="Palatino Linotype" pitchFamily="18" charset="0"/>
            </a:endParaRPr>
          </a:p>
        </p:txBody>
      </p:sp>
      <p:graphicFrame>
        <p:nvGraphicFramePr>
          <p:cNvPr id="137372" name="Group 15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763000" cy="4648202"/>
        </p:xfrm>
        <a:graphic>
          <a:graphicData uri="http://schemas.openxmlformats.org/drawingml/2006/table">
            <a:tbl>
              <a:tblPr/>
              <a:tblGrid>
                <a:gridCol w="1860550"/>
                <a:gridCol w="698500"/>
                <a:gridCol w="2622550"/>
                <a:gridCol w="609600"/>
                <a:gridCol w="2351088"/>
                <a:gridCol w="620712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Priština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261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Glogovac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99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Kosovska Kamenica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Đakovica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254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Dečani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Štimlje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Peć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241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Vučitrn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Kačanik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Prizren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236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Kosovska Mitrovica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Obilić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Gnjilane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Podujevo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Novo Brdo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Klina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145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Lipljan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Štrpce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Orahovac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143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Uroševac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Gora/Dragaš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Suva Reka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Vitina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Leposavić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Srbica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Mališevo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Zubin Potok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Istok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Kosovo Polje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Zvečan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2600" b="1" dirty="0" err="1" smtClean="0">
                <a:latin typeface="Palatino Linotype" pitchFamily="18" charset="0"/>
              </a:rPr>
              <a:t>Ubijeni</a:t>
            </a:r>
            <a:r>
              <a:rPr lang="en-US" sz="2600" b="1" dirty="0" smtClean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stradali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en-US" sz="2600" b="1" dirty="0" err="1" smtClean="0">
                <a:latin typeface="Palatino Linotype" pitchFamily="18" charset="0"/>
              </a:rPr>
              <a:t>nestali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Srbi</a:t>
            </a:r>
            <a:r>
              <a:rPr lang="en-US" sz="2600" b="1" dirty="0" smtClean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 smtClean="0">
                <a:latin typeface="Palatino Linotype" pitchFamily="18" charset="0"/>
              </a:rPr>
              <a:t>i drugi nealbanci na Kosovu</a:t>
            </a:r>
            <a:r>
              <a:rPr lang="en-US" sz="2600" b="1" dirty="0" smtClean="0">
                <a:latin typeface="Palatino Linotype" pitchFamily="18" charset="0"/>
              </a:rPr>
              <a:t>: </a:t>
            </a:r>
            <a:r>
              <a:rPr lang="hr-HR" sz="2600" b="1" dirty="0" smtClean="0">
                <a:latin typeface="Palatino Linotype" pitchFamily="18" charset="0"/>
              </a:rPr>
              <a:t>1998 – 2000.</a:t>
            </a:r>
            <a:endParaRPr lang="en-US" sz="2600" b="1" dirty="0" smtClean="0">
              <a:latin typeface="Palatino Linotype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179513"/>
          <a:ext cx="9259888" cy="5592762"/>
        </p:xfrm>
        <a:graphic>
          <a:graphicData uri="http://schemas.openxmlformats.org/presentationml/2006/ole">
            <p:oleObj spid="_x0000_s3074" name="Worksheet" r:id="rId3" imgW="9115425" imgH="5505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809625"/>
          <a:ext cx="9261475" cy="6067425"/>
        </p:xfrm>
        <a:graphic>
          <a:graphicData uri="http://schemas.openxmlformats.org/presentationml/2006/ole">
            <p:oleObj spid="_x0000_s4098" name="Worksheet" r:id="rId3" imgW="9115425" imgH="5972175" progId="Excel.Sheet.8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0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dirty="0" err="1">
                <a:latin typeface="Palatino Linotype" pitchFamily="18" charset="0"/>
              </a:rPr>
              <a:t>Ubijeni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>
                <a:latin typeface="Palatino Linotype" pitchFamily="18" charset="0"/>
              </a:rPr>
              <a:t>stradali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en-US" sz="2600" b="1" dirty="0" err="1">
                <a:latin typeface="Palatino Linotype" pitchFamily="18" charset="0"/>
              </a:rPr>
              <a:t>nestali</a:t>
            </a:r>
            <a:r>
              <a:rPr lang="en-US" sz="2600" b="1" dirty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Srbi</a:t>
            </a:r>
            <a:r>
              <a:rPr lang="en-US" sz="2600" b="1" dirty="0">
                <a:latin typeface="Palatino Linotype" pitchFamily="18" charset="0"/>
              </a:rPr>
              <a:t>, </a:t>
            </a:r>
            <a:r>
              <a:rPr lang="en-US" sz="2600" b="1" dirty="0" err="1" smtClean="0">
                <a:latin typeface="Palatino Linotype" pitchFamily="18" charset="0"/>
              </a:rPr>
              <a:t>Romi</a:t>
            </a:r>
            <a:r>
              <a:rPr lang="en-US" sz="2600" b="1" dirty="0" smtClean="0">
                <a:latin typeface="Palatino Linotype" pitchFamily="18" charset="0"/>
              </a:rPr>
              <a:t> </a:t>
            </a:r>
            <a:r>
              <a:rPr lang="sr-Latn-CS" sz="2600" b="1" dirty="0">
                <a:latin typeface="Palatino Linotype" pitchFamily="18" charset="0"/>
              </a:rPr>
              <a:t>i drugi nealbanci na Kosovu</a:t>
            </a:r>
            <a:r>
              <a:rPr lang="en-US" sz="2600" b="1" dirty="0">
                <a:latin typeface="Palatino Linotype" pitchFamily="18" charset="0"/>
              </a:rPr>
              <a:t>: </a:t>
            </a:r>
            <a:r>
              <a:rPr lang="hr-HR" sz="2600" b="1" dirty="0">
                <a:latin typeface="Palatino Linotype" pitchFamily="18" charset="0"/>
              </a:rPr>
              <a:t>1998 – 2000.</a:t>
            </a:r>
            <a:endParaRPr lang="en-US" sz="26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410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Worksheet</vt:lpstr>
      <vt:lpstr>Slide 1</vt:lpstr>
      <vt:lpstr>Popis  ubijenih, stradalih i nestalih Srba, Roma, Crnogoraca, Bošnjaka i drugih nealbanaca na Kosovu  u periodu 1.01.1998-31.12.2000.   rezultati na dan 30.04.2010. </vt:lpstr>
      <vt:lpstr>Izvori podataka o ubistvima, nestancima i stradanju Srba, Roma i drugih nealbanaca na Kosovu: </vt:lpstr>
      <vt:lpstr>Baza podataka</vt:lpstr>
      <vt:lpstr>Slide 5</vt:lpstr>
      <vt:lpstr>Ubijeni, stradali i nestali Srbi, Crnogorci  i drugi nealbanci na Kosovu: 1998 – 2000.</vt:lpstr>
      <vt:lpstr>Ubijeni, stradali i nestali Srbi, Romi i drugi nealbanci na Kosovu: 1998 – 2000. po opštinama</vt:lpstr>
      <vt:lpstr>Ubijeni, stradali i nestali Srbi, Romi i drugi nealbanci na Kosovu: 1998 – 2000.</vt:lpstr>
      <vt:lpstr>Slide 9</vt:lpstr>
      <vt:lpstr>Ubijeni, stradali i nestali Srbi, Romi i drugi nealbanci na Kosovu: 1998 – 2000.</vt:lpstr>
      <vt:lpstr>Slide 11</vt:lpstr>
      <vt:lpstr>Slide 12</vt:lpstr>
      <vt:lpstr>Slide 13</vt:lpstr>
      <vt:lpstr>Slide 14</vt:lpstr>
      <vt:lpstr>Ubijeni, stradali i nestali Srbi, Romi i drugi nealbanci na Kosovu: 1.01.1998 – 31.12.2000.</vt:lpstr>
      <vt:lpstr>Slide 16</vt:lpstr>
    </vt:vector>
  </TitlesOfParts>
  <Company>FHP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 Orlovic</dc:creator>
  <cp:lastModifiedBy>humanrights</cp:lastModifiedBy>
  <cp:revision>345</cp:revision>
  <dcterms:created xsi:type="dcterms:W3CDTF">2009-04-15T10:28:12Z</dcterms:created>
  <dcterms:modified xsi:type="dcterms:W3CDTF">2010-05-24T19:13:24Z</dcterms:modified>
</cp:coreProperties>
</file>