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9" r:id="rId2"/>
    <p:sldId id="295" r:id="rId3"/>
    <p:sldId id="296" r:id="rId4"/>
    <p:sldId id="297" r:id="rId5"/>
    <p:sldId id="298" r:id="rId6"/>
    <p:sldId id="293" r:id="rId7"/>
    <p:sldId id="289" r:id="rId8"/>
    <p:sldId id="269" r:id="rId9"/>
    <p:sldId id="272" r:id="rId10"/>
    <p:sldId id="274" r:id="rId11"/>
    <p:sldId id="276" r:id="rId12"/>
    <p:sldId id="278" r:id="rId13"/>
    <p:sldId id="301" r:id="rId14"/>
    <p:sldId id="280" r:id="rId15"/>
    <p:sldId id="302" r:id="rId16"/>
    <p:sldId id="292" r:id="rId17"/>
    <p:sldId id="30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727C"/>
    <a:srgbClr val="26B7D4"/>
    <a:srgbClr val="399BD7"/>
    <a:srgbClr val="8FC468"/>
    <a:srgbClr val="91C1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53" autoAdjust="0"/>
    <p:restoredTop sz="98477" autoAdjust="0"/>
  </p:normalViewPr>
  <p:slideViewPr>
    <p:cSldViewPr>
      <p:cViewPr>
        <p:scale>
          <a:sx n="90" d="100"/>
          <a:sy n="90" d="100"/>
        </p:scale>
        <p:origin x="20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2032E-2"/>
          <c:y val="2.398081534772185E-2"/>
          <c:w val="0.84285714285714286"/>
          <c:h val="0.80575539568345678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9032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2140187381640587E-2"/>
                  <c:y val="1.5521518011206646E-2"/>
                </c:manualLayout>
              </c:layout>
              <c:showVal val="1"/>
            </c:dLbl>
            <c:dLbl>
              <c:idx val="1"/>
              <c:layout>
                <c:manualLayout>
                  <c:x val="1.4337519518920901E-2"/>
                  <c:y val="1.17415043329177E-2"/>
                </c:manualLayout>
              </c:layout>
              <c:showVal val="1"/>
            </c:dLbl>
            <c:dLbl>
              <c:idx val="2"/>
              <c:layout>
                <c:manualLayout>
                  <c:x val="1.7336788597627877E-2"/>
                  <c:y val="8.3240399011713095E-3"/>
                </c:manualLayout>
              </c:layout>
              <c:showVal val="1"/>
            </c:dLbl>
            <c:dLbl>
              <c:idx val="3"/>
              <c:layout>
                <c:manualLayout>
                  <c:x val="1.4776072294760679E-2"/>
                  <c:y val="9.2947833443968141E-3"/>
                </c:manualLayout>
              </c:layout>
              <c:showVal val="1"/>
            </c:dLbl>
            <c:dLbl>
              <c:idx val="4"/>
              <c:layout>
                <c:manualLayout>
                  <c:x val="9.0973122030632517E-3"/>
                  <c:y val="1.254362021961151E-2"/>
                </c:manualLayout>
              </c:layout>
              <c:showVal val="1"/>
            </c:dLbl>
            <c:dLbl>
              <c:idx val="5"/>
              <c:layout>
                <c:manualLayout>
                  <c:x val="9.8352907031676907E-3"/>
                  <c:y val="1.5727600342313956E-2"/>
                </c:manualLayout>
              </c:layout>
              <c:showVal val="1"/>
            </c:dLbl>
            <c:dLbl>
              <c:idx val="6"/>
              <c:layout>
                <c:manualLayout>
                  <c:x val="6.3291139240506562E-3"/>
                  <c:y val="2.4710422707127342E-2"/>
                </c:manualLayout>
              </c:layout>
              <c:showVal val="1"/>
            </c:dLbl>
            <c:spPr>
              <a:noFill/>
              <a:ln w="38065">
                <a:noFill/>
              </a:ln>
            </c:spPr>
            <c:txPr>
              <a:bodyPr/>
              <a:lstStyle/>
              <a:p>
                <a:pPr>
                  <a:defRPr lang="sr-Latn-CS" sz="445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Aškalije</c:v>
                </c:pt>
                <c:pt idx="4">
                  <c:v>nepoznato</c:v>
                </c:pt>
              </c:strCache>
            </c:strRef>
          </c:cat>
          <c:val>
            <c:numRef>
              <c:f>Sheet1!$B$2:$F$2</c:f>
              <c:numCache>
                <c:formatCode>#,##0</c:formatCode>
                <c:ptCount val="5"/>
                <c:pt idx="0">
                  <c:v>142</c:v>
                </c:pt>
                <c:pt idx="1">
                  <c:v>30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gapDepth val="0"/>
        <c:shape val="box"/>
        <c:axId val="85727488"/>
        <c:axId val="85737472"/>
        <c:axId val="0"/>
      </c:bar3DChart>
      <c:catAx>
        <c:axId val="85727488"/>
        <c:scaling>
          <c:orientation val="minMax"/>
        </c:scaling>
        <c:axPos val="b"/>
        <c:numFmt formatCode="General" sourceLinked="1"/>
        <c:tickLblPos val="low"/>
        <c:spPr>
          <a:ln w="4758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737472"/>
        <c:crosses val="autoZero"/>
        <c:auto val="1"/>
        <c:lblAlgn val="ctr"/>
        <c:lblOffset val="100"/>
        <c:tickLblSkip val="1"/>
        <c:tickMarkSkip val="1"/>
      </c:catAx>
      <c:valAx>
        <c:axId val="85737472"/>
        <c:scaling>
          <c:orientation val="minMax"/>
          <c:max val="200"/>
          <c:min val="0"/>
        </c:scaling>
        <c:axPos val="l"/>
        <c:majorGridlines>
          <c:spPr>
            <a:ln w="4758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7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49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727488"/>
        <c:crosses val="autoZero"/>
        <c:crossBetween val="between"/>
        <c:majorUnit val="50"/>
      </c:valAx>
      <c:spPr>
        <a:noFill/>
        <a:ln w="2573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9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8E-2"/>
          <c:y val="2.1582733812949641E-2"/>
          <c:w val="0.91746031746031742"/>
          <c:h val="0.880095923261391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5859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1104168659079626E-2"/>
                  <c:y val="-1.9601657325585428E-2"/>
                </c:manualLayout>
              </c:layout>
              <c:showVal val="1"/>
            </c:dLbl>
            <c:dLbl>
              <c:idx val="1"/>
              <c:layout>
                <c:manualLayout>
                  <c:x val="3.2064352279851681E-2"/>
                  <c:y val="-9.7814874669050703E-3"/>
                </c:manualLayout>
              </c:layout>
              <c:showVal val="1"/>
            </c:dLbl>
            <c:spPr>
              <a:noFill/>
              <a:ln w="31717">
                <a:noFill/>
              </a:ln>
            </c:spPr>
            <c:txPr>
              <a:bodyPr/>
              <a:lstStyle/>
              <a:p>
                <a:pPr>
                  <a:defRPr lang="sr-Latn-CS" sz="439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ubijeni i stradali</c:v>
                </c:pt>
                <c:pt idx="1">
                  <c:v>nestali</c:v>
                </c:pt>
              </c:strCache>
            </c:strRef>
          </c:cat>
          <c:val>
            <c:numRef>
              <c:f>Sheet1!$B$2:$C$2</c:f>
              <c:numCache>
                <c:formatCode>0</c:formatCode>
                <c:ptCount val="2"/>
                <c:pt idx="0">
                  <c:v>127</c:v>
                </c:pt>
                <c:pt idx="1">
                  <c:v>15</c:v>
                </c:pt>
              </c:numCache>
            </c:numRef>
          </c:val>
        </c:ser>
        <c:gapDepth val="0"/>
        <c:shape val="box"/>
        <c:axId val="90041344"/>
        <c:axId val="90194688"/>
        <c:axId val="0"/>
      </c:bar3DChart>
      <c:catAx>
        <c:axId val="90041344"/>
        <c:scaling>
          <c:orientation val="minMax"/>
        </c:scaling>
        <c:axPos val="b"/>
        <c:numFmt formatCode="General" sourceLinked="1"/>
        <c:tickLblPos val="low"/>
        <c:spPr>
          <a:ln w="39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1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90194688"/>
        <c:crosses val="autoZero"/>
        <c:auto val="1"/>
        <c:lblAlgn val="ctr"/>
        <c:lblOffset val="100"/>
        <c:tickLblSkip val="1"/>
        <c:tickMarkSkip val="1"/>
      </c:catAx>
      <c:valAx>
        <c:axId val="90194688"/>
        <c:scaling>
          <c:orientation val="minMax"/>
          <c:max val="150"/>
        </c:scaling>
        <c:axPos val="l"/>
        <c:majorGridlines>
          <c:spPr>
            <a:ln w="396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39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24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90041344"/>
        <c:crosses val="autoZero"/>
        <c:crossBetween val="between"/>
        <c:majorUnit val="50"/>
      </c:valAx>
      <c:spPr>
        <a:noFill/>
        <a:ln w="2539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24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447883028482541"/>
          <c:y val="6.7619508107477105E-2"/>
          <c:w val="0.77142857142857901"/>
          <c:h val="0.7529976019184656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699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1665212151473309E-2"/>
                  <c:y val="2.4612584757428578E-2"/>
                </c:manualLayout>
              </c:layout>
              <c:showVal val="1"/>
            </c:dLbl>
            <c:dLbl>
              <c:idx val="1"/>
              <c:layout>
                <c:manualLayout>
                  <c:x val="5.7471467751924413E-3"/>
                  <c:y val="7.2112872263733934E-3"/>
                </c:manualLayout>
              </c:layout>
              <c:showVal val="1"/>
            </c:dLbl>
            <c:dLbl>
              <c:idx val="2"/>
              <c:layout>
                <c:manualLayout>
                  <c:x val="5.3427310350251164E-3"/>
                  <c:y val="6.4957181051676872E-3"/>
                </c:manualLayout>
              </c:layout>
              <c:showVal val="1"/>
            </c:dLbl>
            <c:dLbl>
              <c:idx val="3"/>
              <c:layout>
                <c:manualLayout>
                  <c:x val="7.9570747908755523E-3"/>
                  <c:y val="1.47084091818436E-2"/>
                </c:manualLayout>
              </c:layout>
              <c:showVal val="1"/>
            </c:dLbl>
            <c:dLbl>
              <c:idx val="4"/>
              <c:layout>
                <c:manualLayout>
                  <c:x val="3.8534870235708532E-3"/>
                  <c:y val="1.309715625348614E-2"/>
                </c:manualLayout>
              </c:layout>
              <c:showVal val="1"/>
            </c:dLbl>
            <c:dLbl>
              <c:idx val="5"/>
              <c:layout>
                <c:manualLayout>
                  <c:x val="5.4401168224068762E-3"/>
                  <c:y val="1.3529989287230303E-2"/>
                </c:manualLayout>
              </c:layout>
              <c:showVal val="1"/>
            </c:dLbl>
            <c:dLbl>
              <c:idx val="6"/>
              <c:layout>
                <c:manualLayout>
                  <c:x val="1.2130826973208478E-2"/>
                  <c:y val="1.265762678743378E-2"/>
                </c:manualLayout>
              </c:layout>
              <c:showVal val="1"/>
            </c:dLbl>
            <c:dLbl>
              <c:idx val="7"/>
              <c:layout>
                <c:manualLayout>
                  <c:x val="1.2716157699854565E-2"/>
                  <c:y val="1.2642407623096787E-2"/>
                </c:manualLayout>
              </c:layout>
              <c:showVal val="1"/>
            </c:dLbl>
            <c:dLbl>
              <c:idx val="8"/>
              <c:layout>
                <c:manualLayout>
                  <c:x val="7.2238880172351824E-3"/>
                  <c:y val="1.2422795081713981E-2"/>
                </c:manualLayout>
              </c:layout>
              <c:showVal val="1"/>
            </c:dLbl>
            <c:dLbl>
              <c:idx val="9"/>
              <c:layout>
                <c:manualLayout>
                  <c:x val="2.781575487725587E-3"/>
                  <c:y val="1.5073364742644693E-2"/>
                </c:manualLayout>
              </c:layout>
              <c:showVal val="1"/>
            </c:dLbl>
            <c:dLbl>
              <c:idx val="10"/>
              <c:layout>
                <c:manualLayout>
                  <c:x val="8.9538667217159747E-3"/>
                  <c:y val="6.6246073635835784E-3"/>
                </c:manualLayout>
              </c:layout>
              <c:showVal val="1"/>
            </c:dLbl>
            <c:spPr>
              <a:noFill/>
              <a:ln w="37397">
                <a:noFill/>
              </a:ln>
            </c:spPr>
            <c:txPr>
              <a:bodyPr/>
              <a:lstStyle/>
              <a:p>
                <a:pPr>
                  <a:defRPr lang="sr-Latn-CS" sz="32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Sheet1!$B$1:$L$1</c:f>
              <c:strCache>
                <c:ptCount val="11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Aškalije</c:v>
                </c:pt>
                <c:pt idx="5">
                  <c:v>Crnogorci</c:v>
                </c:pt>
                <c:pt idx="6">
                  <c:v>Mađari</c:v>
                </c:pt>
                <c:pt idx="7">
                  <c:v>Egipćani</c:v>
                </c:pt>
                <c:pt idx="8">
                  <c:v>Turci</c:v>
                </c:pt>
                <c:pt idx="9">
                  <c:v>Goranci</c:v>
                </c:pt>
                <c:pt idx="10">
                  <c:v>ostalo/nep.</c:v>
                </c:pt>
              </c:strCache>
            </c:strRef>
          </c:cat>
          <c:val>
            <c:numRef>
              <c:f>Sheet1!$B$2:$L$2</c:f>
              <c:numCache>
                <c:formatCode>#,##0</c:formatCode>
                <c:ptCount val="11"/>
                <c:pt idx="0">
                  <c:v>10412</c:v>
                </c:pt>
                <c:pt idx="1">
                  <c:v>1413</c:v>
                </c:pt>
                <c:pt idx="2">
                  <c:v>93</c:v>
                </c:pt>
                <c:pt idx="3">
                  <c:v>38</c:v>
                </c:pt>
                <c:pt idx="4">
                  <c:v>20</c:v>
                </c:pt>
                <c:pt idx="5">
                  <c:v>16</c:v>
                </c:pt>
                <c:pt idx="6">
                  <c:v>13</c:v>
                </c:pt>
                <c:pt idx="7">
                  <c:v>11</c:v>
                </c:pt>
                <c:pt idx="8">
                  <c:v>7</c:v>
                </c:pt>
                <c:pt idx="9">
                  <c:v>4</c:v>
                </c:pt>
                <c:pt idx="10">
                  <c:v>289</c:v>
                </c:pt>
              </c:numCache>
            </c:numRef>
          </c:val>
        </c:ser>
        <c:gapDepth val="0"/>
        <c:shape val="box"/>
        <c:axId val="90229760"/>
        <c:axId val="90141440"/>
        <c:axId val="0"/>
      </c:bar3DChart>
      <c:catAx>
        <c:axId val="90229760"/>
        <c:scaling>
          <c:orientation val="minMax"/>
        </c:scaling>
        <c:axPos val="b"/>
        <c:numFmt formatCode="General" sourceLinked="1"/>
        <c:tickLblPos val="low"/>
        <c:spPr>
          <a:ln w="4675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90141440"/>
        <c:crosses val="autoZero"/>
        <c:auto val="1"/>
        <c:lblAlgn val="ctr"/>
        <c:lblOffset val="100"/>
        <c:tickLblSkip val="1"/>
        <c:tickMarkSkip val="1"/>
      </c:catAx>
      <c:valAx>
        <c:axId val="90141440"/>
        <c:scaling>
          <c:orientation val="minMax"/>
          <c:max val="11000"/>
          <c:min val="0"/>
        </c:scaling>
        <c:axPos val="l"/>
        <c:majorGridlines>
          <c:spPr>
            <a:ln w="467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7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90229760"/>
        <c:crosses val="autoZero"/>
        <c:crossBetween val="between"/>
        <c:majorUnit val="1000"/>
      </c:valAx>
      <c:spPr>
        <a:noFill/>
        <a:ln w="2539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5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475818040871222"/>
          <c:y val="4.1547173140272606E-2"/>
          <c:w val="0.77142857142858012"/>
          <c:h val="0.75299760191846565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72941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01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9063263729030801E-2"/>
                  <c:y val="3.0367148873832642E-2"/>
                </c:manualLayout>
              </c:layout>
              <c:showVal val="1"/>
            </c:dLbl>
            <c:dLbl>
              <c:idx val="1"/>
              <c:layout>
                <c:manualLayout>
                  <c:x val="1.2373561188214147E-2"/>
                  <c:y val="3.3997131172556989E-2"/>
                </c:manualLayout>
              </c:layout>
              <c:showVal val="1"/>
            </c:dLbl>
            <c:dLbl>
              <c:idx val="2"/>
              <c:layout>
                <c:manualLayout>
                  <c:x val="4.8474164610020805E-3"/>
                  <c:y val="7.1067733976577924E-3"/>
                </c:manualLayout>
              </c:layout>
              <c:showVal val="1"/>
            </c:dLbl>
            <c:dLbl>
              <c:idx val="3"/>
              <c:layout>
                <c:manualLayout>
                  <c:x val="8.713488564986327E-3"/>
                  <c:y val="1.0155801745712133E-2"/>
                </c:manualLayout>
              </c:layout>
              <c:showVal val="1"/>
            </c:dLbl>
            <c:dLbl>
              <c:idx val="4"/>
              <c:layout>
                <c:manualLayout>
                  <c:x val="5.9089214448106936E-3"/>
                  <c:y val="5.7295672343282734E-3"/>
                </c:manualLayout>
              </c:layout>
              <c:showVal val="1"/>
            </c:dLbl>
            <c:dLbl>
              <c:idx val="5"/>
              <c:layout>
                <c:manualLayout>
                  <c:x val="5.3640559767649566E-3"/>
                  <c:y val="1.3809741805530141E-2"/>
                </c:manualLayout>
              </c:layout>
              <c:showVal val="1"/>
            </c:dLbl>
            <c:dLbl>
              <c:idx val="6"/>
              <c:layout>
                <c:manualLayout>
                  <c:x val="6.7470802105128909E-3"/>
                  <c:y val="1.7186565342123029E-2"/>
                </c:manualLayout>
              </c:layout>
              <c:showVal val="1"/>
            </c:dLbl>
            <c:dLbl>
              <c:idx val="7"/>
              <c:layout>
                <c:manualLayout>
                  <c:x val="5.288530951071793E-3"/>
                  <c:y val="2.512802905450761E-2"/>
                </c:manualLayout>
              </c:layout>
              <c:showVal val="1"/>
            </c:dLbl>
            <c:dLbl>
              <c:idx val="8"/>
              <c:layout>
                <c:manualLayout>
                  <c:x val="4.7434875677712556E-3"/>
                  <c:y val="2.6772874320942441E-2"/>
                </c:manualLayout>
              </c:layout>
              <c:showVal val="1"/>
            </c:dLbl>
            <c:dLbl>
              <c:idx val="9"/>
              <c:layout>
                <c:manualLayout>
                  <c:x val="8.2661206566104831E-3"/>
                  <c:y val="2.6626381004699998E-2"/>
                </c:manualLayout>
              </c:layout>
              <c:showVal val="1"/>
            </c:dLbl>
            <c:dLbl>
              <c:idx val="10"/>
              <c:layout>
                <c:manualLayout>
                  <c:x val="7.9490756724285832E-3"/>
                  <c:y val="3.5958157846548253E-2"/>
                </c:manualLayout>
              </c:layout>
              <c:showVal val="1"/>
            </c:dLbl>
            <c:dLbl>
              <c:idx val="11"/>
              <c:layout>
                <c:manualLayout>
                  <c:x val="7.9083330790628275E-3"/>
                  <c:y val="2.3255813953488382E-2"/>
                </c:manualLayout>
              </c:layout>
              <c:showVal val="1"/>
            </c:dLbl>
            <c:spPr>
              <a:noFill/>
              <a:ln w="37403">
                <a:noFill/>
              </a:ln>
            </c:spPr>
            <c:txPr>
              <a:bodyPr/>
              <a:lstStyle/>
              <a:p>
                <a:pPr>
                  <a:defRPr lang="sr-Latn-CS" sz="32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Sheet1!$B$1:$M$1</c:f>
              <c:strCache>
                <c:ptCount val="12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Crnogorci</c:v>
                </c:pt>
                <c:pt idx="5">
                  <c:v>Aškalije</c:v>
                </c:pt>
                <c:pt idx="6">
                  <c:v>Egipćani</c:v>
                </c:pt>
                <c:pt idx="7">
                  <c:v>Mađari</c:v>
                </c:pt>
                <c:pt idx="8">
                  <c:v>Turci</c:v>
                </c:pt>
                <c:pt idx="9">
                  <c:v>Goranci</c:v>
                </c:pt>
                <c:pt idx="10">
                  <c:v>Makedonci</c:v>
                </c:pt>
                <c:pt idx="11">
                  <c:v>ostalo/nep.</c:v>
                </c:pt>
              </c:strCache>
            </c:strRef>
          </c:cat>
          <c:val>
            <c:numRef>
              <c:f>Sheet1!$B$2:$M$2</c:f>
              <c:numCache>
                <c:formatCode>#,##0</c:formatCode>
                <c:ptCount val="12"/>
                <c:pt idx="0">
                  <c:v>10705</c:v>
                </c:pt>
                <c:pt idx="1">
                  <c:v>2227</c:v>
                </c:pt>
                <c:pt idx="2">
                  <c:v>167</c:v>
                </c:pt>
                <c:pt idx="3">
                  <c:v>93</c:v>
                </c:pt>
                <c:pt idx="4">
                  <c:v>44</c:v>
                </c:pt>
                <c:pt idx="5">
                  <c:v>28</c:v>
                </c:pt>
                <c:pt idx="6">
                  <c:v>22</c:v>
                </c:pt>
                <c:pt idx="7">
                  <c:v>13</c:v>
                </c:pt>
                <c:pt idx="8">
                  <c:v>10</c:v>
                </c:pt>
                <c:pt idx="9">
                  <c:v>8</c:v>
                </c:pt>
                <c:pt idx="10" formatCode="0">
                  <c:v>3</c:v>
                </c:pt>
                <c:pt idx="11" formatCode="0">
                  <c:v>340</c:v>
                </c:pt>
              </c:numCache>
            </c:numRef>
          </c:val>
        </c:ser>
        <c:gapDepth val="0"/>
        <c:shape val="box"/>
        <c:axId val="91388160"/>
        <c:axId val="91389952"/>
        <c:axId val="0"/>
      </c:bar3DChart>
      <c:catAx>
        <c:axId val="91388160"/>
        <c:scaling>
          <c:orientation val="minMax"/>
        </c:scaling>
        <c:axPos val="b"/>
        <c:numFmt formatCode="General" sourceLinked="1"/>
        <c:tickLblPos val="low"/>
        <c:spPr>
          <a:ln w="4676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325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91389952"/>
        <c:crosses val="autoZero"/>
        <c:auto val="1"/>
        <c:lblAlgn val="ctr"/>
        <c:lblOffset val="100"/>
        <c:tickLblSkip val="1"/>
        <c:tickMarkSkip val="1"/>
      </c:catAx>
      <c:valAx>
        <c:axId val="91389952"/>
        <c:scaling>
          <c:orientation val="minMax"/>
          <c:max val="11500"/>
          <c:min val="0"/>
        </c:scaling>
        <c:axPos val="l"/>
        <c:majorGridlines>
          <c:spPr>
            <a:ln w="467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7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91388160"/>
        <c:crosses val="autoZero"/>
        <c:crossBetween val="between"/>
        <c:majorUnit val="1000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5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1278993018434693E-2"/>
          <c:y val="1.6129557600480678E-2"/>
          <c:w val="0.81725041601204851"/>
          <c:h val="0.77122885241754524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72941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76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5892366783424192E-2"/>
                  <c:y val="1.7483236536134858E-2"/>
                </c:manualLayout>
              </c:layout>
              <c:showVal val="1"/>
            </c:dLbl>
            <c:dLbl>
              <c:idx val="1"/>
              <c:layout>
                <c:manualLayout>
                  <c:x val="1.1791428710340805E-2"/>
                  <c:y val="2.2424026815925202E-2"/>
                </c:manualLayout>
              </c:layout>
              <c:showVal val="1"/>
            </c:dLbl>
            <c:dLbl>
              <c:idx val="2"/>
              <c:layout>
                <c:manualLayout>
                  <c:x val="1.545525813719764E-2"/>
                  <c:y val="1.0745978546482082E-2"/>
                </c:manualLayout>
              </c:layout>
              <c:showVal val="1"/>
            </c:dLbl>
            <c:dLbl>
              <c:idx val="3"/>
              <c:layout>
                <c:manualLayout>
                  <c:x val="1.2562550832937527E-2"/>
                  <c:y val="9.9176153390059096E-3"/>
                </c:manualLayout>
              </c:layout>
              <c:showVal val="1"/>
            </c:dLbl>
            <c:dLbl>
              <c:idx val="4"/>
              <c:layout>
                <c:manualLayout>
                  <c:x val="9.6328445407575861E-3"/>
                  <c:y val="1.7439031538984164E-2"/>
                </c:manualLayout>
              </c:layout>
              <c:showVal val="1"/>
            </c:dLbl>
            <c:dLbl>
              <c:idx val="5"/>
              <c:layout>
                <c:manualLayout>
                  <c:x val="1.2555940837973758E-2"/>
                  <c:y val="2.7141953641337001E-2"/>
                </c:manualLayout>
              </c:layout>
              <c:showVal val="1"/>
            </c:dLbl>
            <c:dLbl>
              <c:idx val="6"/>
              <c:layout>
                <c:manualLayout>
                  <c:x val="1.084912939601561E-2"/>
                  <c:y val="2.7271447996711291E-2"/>
                </c:manualLayout>
              </c:layout>
              <c:showVal val="1"/>
            </c:dLbl>
            <c:dLbl>
              <c:idx val="7"/>
              <c:layout>
                <c:manualLayout>
                  <c:x val="1.0170893160413771E-2"/>
                  <c:y val="6.2975495749154039E-3"/>
                </c:manualLayout>
              </c:layout>
              <c:showVal val="1"/>
            </c:dLbl>
            <c:spPr>
              <a:noFill/>
              <a:ln w="37553">
                <a:noFill/>
              </a:ln>
            </c:spPr>
            <c:txPr>
              <a:bodyPr/>
              <a:lstStyle/>
              <a:p>
                <a:pPr>
                  <a:defRPr lang="sr-Latn-CS" sz="439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Aškalije</c:v>
                </c:pt>
                <c:pt idx="4">
                  <c:v>Crnogorci</c:v>
                </c:pt>
                <c:pt idx="5">
                  <c:v>nep.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157</c:v>
                </c:pt>
                <c:pt idx="1">
                  <c:v>57</c:v>
                </c:pt>
                <c:pt idx="2">
                  <c:v>6</c:v>
                </c:pt>
                <c:pt idx="3">
                  <c:v>2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</c:ser>
        <c:gapDepth val="0"/>
        <c:shape val="box"/>
        <c:axId val="85655552"/>
        <c:axId val="85657088"/>
        <c:axId val="0"/>
      </c:bar3DChart>
      <c:catAx>
        <c:axId val="85655552"/>
        <c:scaling>
          <c:orientation val="minMax"/>
        </c:scaling>
        <c:axPos val="b"/>
        <c:numFmt formatCode="General" sourceLinked="1"/>
        <c:tickLblPos val="low"/>
        <c:spPr>
          <a:ln w="4694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7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657088"/>
        <c:crosses val="autoZero"/>
        <c:auto val="1"/>
        <c:lblAlgn val="ctr"/>
        <c:lblOffset val="100"/>
        <c:tickLblSkip val="1"/>
        <c:tickMarkSkip val="1"/>
      </c:catAx>
      <c:valAx>
        <c:axId val="85657088"/>
        <c:scaling>
          <c:orientation val="minMax"/>
          <c:max val="200"/>
          <c:min val="0"/>
        </c:scaling>
        <c:axPos val="l"/>
        <c:majorGridlines>
          <c:spPr>
            <a:ln w="469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9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31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655552"/>
        <c:crosses val="autoZero"/>
        <c:crossBetween val="between"/>
        <c:majorUnit val="50"/>
      </c:valAx>
      <c:spPr>
        <a:noFill/>
        <a:ln w="2539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6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1582733812949641E-2"/>
          <c:w val="0.92222222222222228"/>
          <c:h val="0.88009592326139163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6421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7728698546827987E-2"/>
                  <c:y val="1.3383374198996491E-2"/>
                </c:manualLayout>
              </c:layout>
              <c:showVal val="1"/>
            </c:dLbl>
            <c:dLbl>
              <c:idx val="1"/>
              <c:layout>
                <c:manualLayout>
                  <c:x val="1.9680238140964135E-2"/>
                  <c:y val="1.438161674932004E-2"/>
                </c:manualLayout>
              </c:layout>
              <c:showVal val="1"/>
            </c:dLbl>
            <c:dLbl>
              <c:idx val="2"/>
              <c:layout>
                <c:manualLayout>
                  <c:x val="2.2712587755798798E-2"/>
                  <c:y val="1.1375581017873431E-2"/>
                </c:manualLayout>
              </c:layout>
              <c:showVal val="1"/>
            </c:dLbl>
            <c:dLbl>
              <c:idx val="3"/>
              <c:layout>
                <c:manualLayout>
                  <c:x val="1.8242536756076323E-2"/>
                  <c:y val="1.5039480113987761E-2"/>
                </c:manualLayout>
              </c:layout>
              <c:showVal val="1"/>
            </c:dLbl>
            <c:dLbl>
              <c:idx val="4"/>
              <c:layout>
                <c:manualLayout>
                  <c:xMode val="edge"/>
                  <c:yMode val="edge"/>
                  <c:x val="0.83015873015873065"/>
                  <c:y val="0.7649880095923266"/>
                </c:manualLayout>
              </c:layout>
              <c:showVal val="1"/>
            </c:dLbl>
            <c:spPr>
              <a:noFill/>
              <a:ln w="32841">
                <a:noFill/>
              </a:ln>
            </c:spPr>
            <c:txPr>
              <a:bodyPr/>
              <a:lstStyle/>
              <a:p>
                <a:pPr>
                  <a:defRPr lang="sr-Latn-CS" sz="4398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Sheet1!$B$1:$E$1</c:f>
              <c:strCache>
                <c:ptCount val="4"/>
                <c:pt idx="0">
                  <c:v>civili</c:v>
                </c:pt>
                <c:pt idx="1">
                  <c:v>pripadnici OVK</c:v>
                </c:pt>
                <c:pt idx="2">
                  <c:v>policajci</c:v>
                </c:pt>
                <c:pt idx="3">
                  <c:v>nepoznato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106</c:v>
                </c:pt>
                <c:pt idx="1">
                  <c:v>26</c:v>
                </c:pt>
                <c:pt idx="2">
                  <c:v>1</c:v>
                </c:pt>
                <c:pt idx="3">
                  <c:v>9</c:v>
                </c:pt>
              </c:numCache>
            </c:numRef>
          </c:val>
        </c:ser>
        <c:gapDepth val="0"/>
        <c:shape val="box"/>
        <c:axId val="87431424"/>
        <c:axId val="87449600"/>
        <c:axId val="0"/>
      </c:bar3DChart>
      <c:catAx>
        <c:axId val="87431424"/>
        <c:scaling>
          <c:orientation val="minMax"/>
        </c:scaling>
        <c:axPos val="b"/>
        <c:numFmt formatCode="General" sourceLinked="1"/>
        <c:tickLblPos val="low"/>
        <c:spPr>
          <a:ln w="41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7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7449600"/>
        <c:crosses val="autoZero"/>
        <c:auto val="1"/>
        <c:lblAlgn val="ctr"/>
        <c:lblOffset val="100"/>
        <c:tickLblSkip val="1"/>
        <c:tickMarkSkip val="1"/>
      </c:catAx>
      <c:valAx>
        <c:axId val="87449600"/>
        <c:scaling>
          <c:orientation val="minMax"/>
          <c:max val="120"/>
          <c:min val="0"/>
        </c:scaling>
        <c:axPos val="l"/>
        <c:majorGridlines>
          <c:spPr>
            <a:ln w="410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41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93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7431424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2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autoTitleDeleted val="1"/>
    <c:view3D>
      <c:hPercent val="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2130177514792898E-2"/>
          <c:y val="2.1077283372365519E-2"/>
          <c:w val="0.92307692307692257"/>
          <c:h val="0.8852459016393442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6078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5988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8687272197956606E-2"/>
                  <c:y val="-1.5734120437663326E-2"/>
                </c:manualLayout>
              </c:layout>
              <c:showVal val="1"/>
            </c:dLbl>
            <c:dLbl>
              <c:idx val="1"/>
              <c:layout>
                <c:manualLayout>
                  <c:x val="3.4260184864749049E-2"/>
                  <c:y val="-2.5041866935376002E-2"/>
                </c:manualLayout>
              </c:layout>
              <c:showVal val="1"/>
            </c:dLbl>
            <c:spPr>
              <a:noFill/>
              <a:ln w="31974">
                <a:noFill/>
              </a:ln>
            </c:spPr>
            <c:txPr>
              <a:bodyPr/>
              <a:lstStyle/>
              <a:p>
                <a:pPr>
                  <a:defRPr lang="sr-Latn-CS" sz="4398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muškarci</c:v>
                </c:pt>
                <c:pt idx="1">
                  <c:v>žene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124</c:v>
                </c:pt>
                <c:pt idx="1">
                  <c:v>18</c:v>
                </c:pt>
              </c:numCache>
            </c:numRef>
          </c:val>
        </c:ser>
        <c:gapDepth val="0"/>
        <c:shape val="box"/>
        <c:axId val="86261120"/>
        <c:axId val="86271104"/>
        <c:axId val="0"/>
      </c:bar3DChart>
      <c:catAx>
        <c:axId val="86261120"/>
        <c:scaling>
          <c:orientation val="minMax"/>
        </c:scaling>
        <c:axPos val="b"/>
        <c:numFmt formatCode="General" sourceLinked="1"/>
        <c:tickLblPos val="low"/>
        <c:spPr>
          <a:ln w="39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9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6271104"/>
        <c:crosses val="autoZero"/>
        <c:auto val="1"/>
        <c:lblAlgn val="ctr"/>
        <c:lblOffset val="100"/>
        <c:tickLblSkip val="1"/>
        <c:tickMarkSkip val="1"/>
      </c:catAx>
      <c:valAx>
        <c:axId val="86271104"/>
        <c:scaling>
          <c:orientation val="minMax"/>
          <c:max val="150"/>
          <c:min val="0"/>
        </c:scaling>
        <c:axPos val="l"/>
        <c:majorGridlines>
          <c:spPr>
            <a:ln w="399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39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5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6261120"/>
        <c:crosses val="autoZero"/>
        <c:crossBetween val="between"/>
        <c:majorUnit val="20"/>
        <c:minorUnit val="20"/>
      </c:valAx>
      <c:spPr>
        <a:noFill/>
        <a:ln w="2539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2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6378896882494011E-2"/>
          <c:w val="0.92222222222222228"/>
          <c:h val="0.8944844124700246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6078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784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1043844929219913E-2"/>
                  <c:y val="-1.5179702537182852E-2"/>
                </c:manualLayout>
              </c:layout>
              <c:showVal val="1"/>
            </c:dLbl>
            <c:dLbl>
              <c:idx val="1"/>
              <c:layout>
                <c:manualLayout>
                  <c:x val="1.0735887491675481E-2"/>
                  <c:y val="-6.4048812080308142E-3"/>
                </c:manualLayout>
              </c:layout>
              <c:showVal val="1"/>
            </c:dLbl>
            <c:dLbl>
              <c:idx val="2"/>
              <c:layout>
                <c:manualLayout>
                  <c:x val="1.2936204802757862E-2"/>
                  <c:y val="-6.1113951665132784E-3"/>
                </c:manualLayout>
              </c:layout>
              <c:showVal val="1"/>
            </c:dLbl>
            <c:dLbl>
              <c:idx val="3"/>
              <c:layout>
                <c:manualLayout>
                  <c:x val="1.4816272965879257E-2"/>
                  <c:y val="-1.1909363602276991E-2"/>
                </c:manualLayout>
              </c:layout>
              <c:showVal val="1"/>
            </c:dLbl>
            <c:dLbl>
              <c:idx val="4"/>
              <c:layout>
                <c:manualLayout>
                  <c:x val="9.7544756532299427E-3"/>
                  <c:y val="-1.2844530797286738E-2"/>
                </c:manualLayout>
              </c:layout>
              <c:showVal val="1"/>
            </c:dLbl>
            <c:dLbl>
              <c:idx val="5"/>
              <c:layout>
                <c:manualLayout>
                  <c:x val="1.7108551729541271E-2"/>
                  <c:y val="-7.521730238265671E-3"/>
                </c:manualLayout>
              </c:layout>
              <c:showVal val="1"/>
            </c:dLbl>
            <c:dLbl>
              <c:idx val="6"/>
              <c:layout>
                <c:manualLayout>
                  <c:x val="1.1747127920485463E-2"/>
                  <c:y val="-1.6455643044619422E-2"/>
                </c:manualLayout>
              </c:layout>
              <c:showVal val="1"/>
            </c:dLbl>
            <c:dLbl>
              <c:idx val="7"/>
              <c:layout>
                <c:manualLayout>
                  <c:x val="8.139494858224891E-3"/>
                  <c:y val="-5.0236220472440994E-3"/>
                </c:manualLayout>
              </c:layout>
              <c:showVal val="1"/>
            </c:dLbl>
            <c:spPr>
              <a:noFill/>
              <a:ln w="35688">
                <a:noFill/>
              </a:ln>
            </c:spPr>
            <c:txPr>
              <a:bodyPr/>
              <a:lstStyle/>
              <a:p>
                <a:pPr>
                  <a:defRPr lang="sr-Latn-CS" sz="3200" b="1" i="0" u="none" strike="noStrike" baseline="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Sheet1!$B$1:$I$1</c:f>
              <c:strCache>
                <c:ptCount val="8"/>
                <c:pt idx="0">
                  <c:v>do 7</c:v>
                </c:pt>
                <c:pt idx="1">
                  <c:v>8-18</c:v>
                </c:pt>
                <c:pt idx="2">
                  <c:v>19-25</c:v>
                </c:pt>
                <c:pt idx="3">
                  <c:v>26-35</c:v>
                </c:pt>
                <c:pt idx="4">
                  <c:v>36-55</c:v>
                </c:pt>
                <c:pt idx="5">
                  <c:v>56-70</c:v>
                </c:pt>
                <c:pt idx="6">
                  <c:v>preko 70</c:v>
                </c:pt>
                <c:pt idx="7">
                  <c:v>nepoznato</c:v>
                </c:pt>
              </c:strCache>
            </c:strRef>
          </c:cat>
          <c:val>
            <c:numRef>
              <c:f>Sheet1!$B$2:$I$2</c:f>
              <c:numCache>
                <c:formatCode>#,##0</c:formatCode>
                <c:ptCount val="8"/>
                <c:pt idx="0">
                  <c:v>0</c:v>
                </c:pt>
                <c:pt idx="1">
                  <c:v>7</c:v>
                </c:pt>
                <c:pt idx="2">
                  <c:v>23</c:v>
                </c:pt>
                <c:pt idx="3">
                  <c:v>24</c:v>
                </c:pt>
                <c:pt idx="4">
                  <c:v>34</c:v>
                </c:pt>
                <c:pt idx="5">
                  <c:v>28</c:v>
                </c:pt>
                <c:pt idx="6" formatCode="0">
                  <c:v>18</c:v>
                </c:pt>
                <c:pt idx="7" formatCode="0">
                  <c:v>8</c:v>
                </c:pt>
              </c:numCache>
            </c:numRef>
          </c:val>
        </c:ser>
        <c:gapWidth val="102"/>
        <c:gapDepth val="0"/>
        <c:shape val="box"/>
        <c:axId val="87647360"/>
        <c:axId val="87648896"/>
        <c:axId val="0"/>
      </c:bar3DChart>
      <c:catAx>
        <c:axId val="87647360"/>
        <c:scaling>
          <c:orientation val="minMax"/>
        </c:scaling>
        <c:axPos val="b"/>
        <c:numFmt formatCode="General" sourceLinked="1"/>
        <c:tickLblPos val="low"/>
        <c:spPr>
          <a:ln w="44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6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7648896"/>
        <c:crosses val="autoZero"/>
        <c:auto val="1"/>
        <c:lblAlgn val="ctr"/>
        <c:lblOffset val="100"/>
        <c:tickLblSkip val="1"/>
        <c:tickMarkSkip val="1"/>
      </c:catAx>
      <c:valAx>
        <c:axId val="87648896"/>
        <c:scaling>
          <c:orientation val="minMax"/>
          <c:max val="50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4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65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7647360"/>
        <c:crosses val="autoZero"/>
        <c:crossBetween val="between"/>
        <c:majorUnit val="10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52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8E-2"/>
          <c:y val="2.3195876288659802E-2"/>
          <c:w val="0.91746031746031742"/>
          <c:h val="0.8737113402061892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56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7802342014940489E-2"/>
                  <c:y val="-2.1199405995303146E-2"/>
                </c:manualLayout>
              </c:layout>
              <c:showVal val="1"/>
            </c:dLbl>
            <c:dLbl>
              <c:idx val="1"/>
              <c:layout>
                <c:manualLayout>
                  <c:x val="3.8208044507257115E-2"/>
                  <c:y val="-2.6301284707832575E-2"/>
                </c:manualLayout>
              </c:layout>
              <c:showVal val="1"/>
            </c:dLbl>
            <c:spPr>
              <a:noFill/>
              <a:ln w="37127">
                <a:noFill/>
              </a:ln>
            </c:spPr>
            <c:txPr>
              <a:bodyPr/>
              <a:lstStyle/>
              <a:p>
                <a:pPr>
                  <a:defRPr lang="sr-Latn-CS" sz="48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1998.</c:v>
                </c:pt>
                <c:pt idx="1">
                  <c:v>1999.</c:v>
                </c:pt>
              </c:strCache>
            </c:strRef>
          </c:cat>
          <c:val>
            <c:numRef>
              <c:f>Sheet1!$B$2:$C$2</c:f>
              <c:numCache>
                <c:formatCode>0</c:formatCode>
                <c:ptCount val="2"/>
                <c:pt idx="0">
                  <c:v>20</c:v>
                </c:pt>
                <c:pt idx="1">
                  <c:v>122</c:v>
                </c:pt>
              </c:numCache>
            </c:numRef>
          </c:val>
        </c:ser>
        <c:gapDepth val="0"/>
        <c:shape val="box"/>
        <c:axId val="85711872"/>
        <c:axId val="87962368"/>
        <c:axId val="0"/>
      </c:bar3DChart>
      <c:catAx>
        <c:axId val="85711872"/>
        <c:scaling>
          <c:orientation val="minMax"/>
        </c:scaling>
        <c:axPos val="b"/>
        <c:numFmt formatCode="General" sourceLinked="1"/>
        <c:tickLblPos val="low"/>
        <c:spPr>
          <a:ln w="4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3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7962368"/>
        <c:crosses val="autoZero"/>
        <c:auto val="1"/>
        <c:lblAlgn val="ctr"/>
        <c:lblOffset val="100"/>
        <c:tickLblSkip val="1"/>
        <c:tickMarkSkip val="1"/>
      </c:catAx>
      <c:valAx>
        <c:axId val="87962368"/>
        <c:scaling>
          <c:orientation val="minMax"/>
          <c:max val="150"/>
        </c:scaling>
        <c:axPos val="l"/>
        <c:majorGridlines>
          <c:spPr>
            <a:ln w="4641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4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52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5711872"/>
        <c:crosses val="autoZero"/>
        <c:crossBetween val="between"/>
        <c:majorUnit val="50"/>
      </c:valAx>
      <c:spPr>
        <a:noFill/>
        <a:ln w="2538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448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rotX val="9"/>
      <c:hPercent val="100"/>
      <c:rotY val="27"/>
      <c:depthPercent val="9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0235525024533862E-2"/>
          <c:y val="4.8473967684021554E-2"/>
          <c:w val="0.91854759568204059"/>
          <c:h val="0.88330341113105926"/>
        </c:manualLayout>
      </c:layout>
      <c:line3DChart>
        <c:grouping val="standard"/>
        <c:ser>
          <c:idx val="0"/>
          <c:order val="0"/>
          <c:spPr>
            <a:solidFill>
              <a:srgbClr val="FF8080"/>
            </a:solidFill>
            <a:ln w="50113">
              <a:noFill/>
            </a:ln>
          </c:spPr>
          <c:dLbls>
            <c:delete val="1"/>
          </c:dLbls>
          <c:cat>
            <c:strRef>
              <c:f>Statistika!$B$44:$M$44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Avg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Statistika!$B$45:$M$45</c:f>
              <c:numCache>
                <c:formatCode>0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 formatCode="General">
                  <c:v>0</c:v>
                </c:pt>
                <c:pt idx="4" formatCode="General">
                  <c:v>0</c:v>
                </c:pt>
                <c:pt idx="5" formatCode="General">
                  <c:v>0</c:v>
                </c:pt>
                <c:pt idx="6">
                  <c:v>1</c:v>
                </c:pt>
                <c:pt idx="7">
                  <c:v>3</c:v>
                </c:pt>
                <c:pt idx="8">
                  <c:v>9</c:v>
                </c:pt>
                <c:pt idx="9">
                  <c:v>3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</c:ser>
        <c:dLbls>
          <c:showVal val="1"/>
        </c:dLbls>
        <c:gapDepth val="160"/>
        <c:axId val="87790336"/>
        <c:axId val="87791872"/>
        <c:axId val="87679424"/>
      </c:line3DChart>
      <c:catAx>
        <c:axId val="87790336"/>
        <c:scaling>
          <c:orientation val="minMax"/>
        </c:scaling>
        <c:axPos val="b"/>
        <c:majorGridlines>
          <c:spPr>
            <a:ln w="626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low"/>
        <c:spPr>
          <a:ln w="62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5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779187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87791872"/>
        <c:scaling>
          <c:orientation val="minMax"/>
          <c:max val="20"/>
        </c:scaling>
        <c:axPos val="l"/>
        <c:majorGridlines>
          <c:spPr>
            <a:ln w="626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62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4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7790336"/>
        <c:crosses val="autoZero"/>
        <c:crossBetween val="between"/>
        <c:majorUnit val="5"/>
      </c:valAx>
      <c:serAx>
        <c:axId val="87679424"/>
        <c:scaling>
          <c:orientation val="minMax"/>
        </c:scaling>
        <c:delete val="1"/>
        <c:axPos val="b"/>
        <c:tickLblPos val="nextTo"/>
        <c:crossAx val="87791872"/>
        <c:crosses val="autoZero"/>
      </c:serAx>
      <c:spPr>
        <a:noFill/>
        <a:ln w="2538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7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plotArea>
      <c:layout>
        <c:manualLayout>
          <c:layoutTarget val="inner"/>
          <c:xMode val="edge"/>
          <c:yMode val="edge"/>
          <c:x val="1.4367816091954019E-2"/>
          <c:y val="1.9960079840319573E-2"/>
          <c:w val="0.97126436781609149"/>
          <c:h val="0.96007984031936455"/>
        </c:manualLayout>
      </c:layout>
      <c:barChart>
        <c:barDir val="col"/>
        <c:grouping val="clustered"/>
        <c:axId val="89663360"/>
        <c:axId val="89664896"/>
      </c:barChart>
      <c:catAx>
        <c:axId val="89663360"/>
        <c:scaling>
          <c:orientation val="minMax"/>
        </c:scaling>
        <c:axPos val="b"/>
        <c:majorTickMark val="cross"/>
        <c:tickLblPos val="nextTo"/>
        <c:spPr>
          <a:ln w="49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8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9664896"/>
        <c:crosses val="autoZero"/>
        <c:auto val="1"/>
        <c:lblAlgn val="ctr"/>
        <c:lblOffset val="100"/>
        <c:tickMarkSkip val="1"/>
      </c:catAx>
      <c:valAx>
        <c:axId val="89664896"/>
        <c:scaling>
          <c:orientation val="minMax"/>
        </c:scaling>
        <c:axPos val="l"/>
        <c:majorTickMark val="cross"/>
        <c:tickLblPos val="nextTo"/>
        <c:spPr>
          <a:ln w="49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8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9663360"/>
        <c:crosses val="autoZero"/>
        <c:crossBetween val="between"/>
      </c:valAx>
      <c:spPr>
        <a:noFill/>
        <a:ln w="2538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8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rotX val="9"/>
      <c:hPercent val="100"/>
      <c:rotY val="27"/>
      <c:depthPercent val="6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3002584170489928E-2"/>
          <c:y val="2.318421040743401E-2"/>
          <c:w val="0.92307692307692257"/>
          <c:h val="0.8905950095969285"/>
        </c:manualLayout>
      </c:layout>
      <c:line3DChart>
        <c:grouping val="standard"/>
        <c:ser>
          <c:idx val="0"/>
          <c:order val="0"/>
          <c:spPr>
            <a:solidFill>
              <a:srgbClr val="FF8080"/>
            </a:solidFill>
            <a:ln w="46944">
              <a:noFill/>
            </a:ln>
          </c:spPr>
          <c:dLbls>
            <c:dLbl>
              <c:idx val="0"/>
              <c:layout>
                <c:manualLayout>
                  <c:x val="4.5221095244450116E-3"/>
                  <c:y val="-3.3933710093467254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3311279973297298E-2"/>
                  <c:y val="-3.5720775287704419E-2"/>
                </c:manualLayout>
              </c:layout>
              <c:tx>
                <c:rich>
                  <a:bodyPr/>
                  <a:lstStyle/>
                  <a:p>
                    <a:r>
                      <a:rPr lang="sr-Latn-CS" sz="2799" smtClean="0">
                        <a:solidFill>
                          <a:srgbClr val="0070C0"/>
                        </a:solidFill>
                      </a:rPr>
                      <a:t>70</a:t>
                    </a:r>
                    <a:endParaRPr lang="sr-Latn-CS" sz="2800">
                      <a:solidFill>
                        <a:srgbClr val="0070C0"/>
                      </a:solidFill>
                    </a:endParaRPr>
                  </a:p>
                </c:rich>
              </c:tx>
            </c:dLbl>
            <c:dLbl>
              <c:idx val="4"/>
              <c:layout>
                <c:manualLayout>
                  <c:x val="6.8124518356635199E-3"/>
                  <c:y val="-3.9927646556355396E-2"/>
                </c:manualLayout>
              </c:layout>
              <c:showVal val="1"/>
            </c:dLbl>
            <c:dLbl>
              <c:idx val="5"/>
              <c:layout>
                <c:manualLayout>
                  <c:x val="-4.5388514167145509E-3"/>
                  <c:y val="-6.6068376068376067E-2"/>
                </c:manualLayout>
              </c:layout>
              <c:showVal val="1"/>
            </c:dLbl>
            <c:dLbl>
              <c:idx val="6"/>
              <c:layout>
                <c:manualLayout>
                  <c:xMode val="edge"/>
                  <c:yMode val="edge"/>
                  <c:x val="1.0395010395010441E-3"/>
                  <c:y val="1.919385796545115E-3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6632016632016955"/>
                  <c:y val="0.51439539347409236"/>
                </c:manualLayout>
              </c:layout>
              <c:showVal val="1"/>
            </c:dLbl>
            <c:dLbl>
              <c:idx val="8"/>
              <c:layout>
                <c:manualLayout>
                  <c:xMode val="edge"/>
                  <c:yMode val="edge"/>
                  <c:x val="0.66632016632016955"/>
                  <c:y val="0.18234165067178504"/>
                </c:manualLayout>
              </c:layout>
              <c:showVal val="1"/>
            </c:dLbl>
            <c:dLbl>
              <c:idx val="9"/>
              <c:layout>
                <c:manualLayout>
                  <c:xMode val="edge"/>
                  <c:yMode val="edge"/>
                  <c:x val="0.66632016632016955"/>
                  <c:y val="1.919385796545115E-3"/>
                </c:manualLayout>
              </c:layout>
              <c:showVal val="1"/>
            </c:dLbl>
            <c:dLbl>
              <c:idx val="10"/>
              <c:layout>
                <c:manualLayout>
                  <c:xMode val="edge"/>
                  <c:yMode val="edge"/>
                  <c:x val="0.66632016632016955"/>
                  <c:y val="1.919385796545115E-3"/>
                </c:manualLayout>
              </c:layout>
              <c:showVal val="1"/>
            </c:dLbl>
            <c:dLbl>
              <c:idx val="11"/>
              <c:layout>
                <c:manualLayout>
                  <c:xMode val="edge"/>
                  <c:yMode val="edge"/>
                  <c:x val="0.59147609147609159"/>
                  <c:y val="1.919385796545115E-3"/>
                </c:manualLayout>
              </c:layout>
              <c:showVal val="1"/>
            </c:dLbl>
            <c:spPr>
              <a:noFill/>
              <a:ln w="46944">
                <a:noFill/>
              </a:ln>
            </c:spPr>
            <c:txPr>
              <a:bodyPr/>
              <a:lstStyle/>
              <a:p>
                <a:pPr>
                  <a:defRPr lang="sr-Latn-CS" sz="2799" b="1" i="0" u="none" strike="noStrike" baseline="0">
                    <a:solidFill>
                      <a:srgbClr val="0070C0"/>
                    </a:solidFill>
                    <a:latin typeface="Arial"/>
                    <a:ea typeface="Arial"/>
                    <a:cs typeface="Arial"/>
                  </a:defRPr>
                </a:pPr>
                <a:endParaRPr lang="sr-Latn-CS"/>
              </a:p>
            </c:txPr>
            <c:showVal val="1"/>
          </c:dLbls>
          <c:cat>
            <c:strRef>
              <c:f>Statistika!$B$44:$G$44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</c:strCache>
            </c:strRef>
          </c:cat>
          <c:val>
            <c:numRef>
              <c:f>Statistika!$B$45:$G$45</c:f>
              <c:numCache>
                <c:formatCode>0</c:formatCode>
                <c:ptCount val="6"/>
                <c:pt idx="0">
                  <c:v>6</c:v>
                </c:pt>
                <c:pt idx="1">
                  <c:v>2</c:v>
                </c:pt>
                <c:pt idx="2">
                  <c:v>17</c:v>
                </c:pt>
                <c:pt idx="3" formatCode="General">
                  <c:v>70</c:v>
                </c:pt>
                <c:pt idx="4" formatCode="General">
                  <c:v>19</c:v>
                </c:pt>
                <c:pt idx="5" formatCode="General">
                  <c:v>8</c:v>
                </c:pt>
              </c:numCache>
            </c:numRef>
          </c:val>
        </c:ser>
        <c:dLbls>
          <c:showVal val="1"/>
        </c:dLbls>
        <c:gapDepth val="160"/>
        <c:axId val="89617920"/>
        <c:axId val="89619456"/>
        <c:axId val="89382400"/>
      </c:line3DChart>
      <c:catAx>
        <c:axId val="89617920"/>
        <c:scaling>
          <c:orientation val="minMax"/>
        </c:scaling>
        <c:axPos val="b"/>
        <c:majorGridlines>
          <c:spPr>
            <a:ln w="5868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low"/>
        <c:spPr>
          <a:ln w="58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7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961945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89619456"/>
        <c:scaling>
          <c:orientation val="minMax"/>
          <c:max val="100"/>
        </c:scaling>
        <c:axPos val="l"/>
        <c:majorGridlines>
          <c:spPr>
            <a:ln w="5868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58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0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9617920"/>
        <c:crosses val="autoZero"/>
        <c:crossBetween val="between"/>
        <c:majorUnit val="20"/>
      </c:valAx>
      <c:serAx>
        <c:axId val="89382400"/>
        <c:scaling>
          <c:orientation val="minMax"/>
        </c:scaling>
        <c:delete val="1"/>
        <c:axPos val="b"/>
        <c:tickLblPos val="nextTo"/>
        <c:crossAx val="89619456"/>
        <c:crosses val="autoZero"/>
      </c:ser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1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8E1687-4C44-45A2-8380-EB3222190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8D953-2F58-4D31-9117-8FF02588F9C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r-Latn-CS" smtClean="0"/>
              <a:t>Pokazat</a:t>
            </a:r>
            <a:r>
              <a:rPr lang="en-US" smtClean="0"/>
              <a:t>i</a:t>
            </a:r>
            <a:r>
              <a:rPr lang="sr-Latn-CS" smtClean="0"/>
              <a:t> dosije</a:t>
            </a:r>
            <a:r>
              <a:rPr lang="en-US" smtClean="0"/>
              <a:t>e Agrona ili Albulene Mucolli i/ili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8A6240-2C6B-4792-AE44-E86D649E490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E2A6F-C869-40B3-A1D0-BAFA2A873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609D9-0F1B-41F5-80EA-051DB7248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CB809-64FA-4585-B04B-DCDCF50F6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r-Latn-C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482BC-25AB-4763-9247-75596333D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482FB-FAC4-49C1-935C-7B9C1F5B9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43A4E-2EA6-438F-8766-910078F0A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FD908-C49D-4F65-9914-3EC2537A0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BBADB-B0EA-42DF-BC70-A979D4A7E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EA9AE-3B2B-4790-9BBD-16F144D1C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705B-F277-4FBD-94B4-26C5AED80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2E772-A0CF-4DFA-A7DF-058814118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057F0-D1D8-47FD-A86F-88BF76EB4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1000">
              <a:schemeClr val="accent2">
                <a:lumMod val="20000"/>
                <a:lumOff val="80000"/>
                <a:alpha val="91000"/>
              </a:schemeClr>
            </a:gs>
            <a:gs pos="100000">
              <a:srgbClr val="425B30"/>
            </a:gs>
            <a:gs pos="22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4B0450-5CF1-4622-ACD9-3E9C54AC2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pic>
        <p:nvPicPr>
          <p:cNvPr id="2052" name="Picture 4" descr="popis_ppt_al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-609600" y="990600"/>
          <a:ext cx="10210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2400" b="1" dirty="0" err="1" smtClean="0">
                <a:latin typeface="Palatino Linotype" pitchFamily="18" charset="0"/>
              </a:rPr>
              <a:t>Ubijeni</a:t>
            </a:r>
            <a:r>
              <a:rPr lang="en-US" sz="2400" b="1" dirty="0" smtClean="0">
                <a:latin typeface="Palatino Linotype" pitchFamily="18" charset="0"/>
              </a:rPr>
              <a:t>, </a:t>
            </a:r>
            <a:r>
              <a:rPr lang="en-US" sz="2400" b="1" dirty="0" err="1" smtClean="0">
                <a:latin typeface="Palatino Linotype" pitchFamily="18" charset="0"/>
              </a:rPr>
              <a:t>stradali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sr-Latn-CS" sz="2400" b="1" dirty="0" smtClean="0">
                <a:latin typeface="Palatino Linotype" pitchFamily="18" charset="0"/>
              </a:rPr>
              <a:t>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en-US" sz="2400" b="1" dirty="0" err="1" smtClean="0">
                <a:latin typeface="Palatino Linotype" pitchFamily="18" charset="0"/>
              </a:rPr>
              <a:t>nestali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en-US" sz="2400" b="1" dirty="0" err="1" smtClean="0">
                <a:latin typeface="Palatino Linotype" pitchFamily="18" charset="0"/>
              </a:rPr>
              <a:t>Albanci</a:t>
            </a:r>
            <a:r>
              <a:rPr lang="en-US" sz="2400" b="1" dirty="0" smtClean="0">
                <a:latin typeface="Palatino Linotype" pitchFamily="18" charset="0"/>
              </a:rPr>
              <a:t> u </a:t>
            </a:r>
            <a:r>
              <a:rPr lang="en-US" sz="2400" b="1" dirty="0" err="1" smtClean="0">
                <a:latin typeface="Palatino Linotype" pitchFamily="18" charset="0"/>
              </a:rPr>
              <a:t>Uroševcu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hr-HR" sz="2400" b="1" dirty="0" smtClean="0">
                <a:latin typeface="Palatino Linotype" pitchFamily="18" charset="0"/>
              </a:rPr>
              <a:t/>
            </a:r>
            <a:br>
              <a:rPr lang="hr-HR" sz="24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endParaRPr lang="en-US" sz="2400" b="1" dirty="0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52400" y="1066800"/>
          <a:ext cx="8915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,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stradali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sr-Latn-C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nestali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Albanci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u </a:t>
            </a:r>
            <a:r>
              <a:rPr lang="en-US" sz="2400" b="1" kern="0" dirty="0" err="1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Uroševcu</a:t>
            </a:r>
            <a:r>
              <a:rPr lang="en-US" sz="2400" b="1" kern="0" dirty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4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-533400" y="1001713"/>
          <a:ext cx="10523538" cy="585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Rectangle 18"/>
          <p:cNvSpPr>
            <a:spLocks noChangeArrowheads="1"/>
          </p:cNvSpPr>
          <p:nvPr/>
        </p:nvSpPr>
        <p:spPr bwMode="auto">
          <a:xfrm>
            <a:off x="1143000" y="44958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>
                <a:solidFill>
                  <a:srgbClr val="0070C0"/>
                </a:solidFill>
              </a:rPr>
              <a:t>1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Uroševcu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31.12.1998.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13317" name="Rectangle 18"/>
          <p:cNvSpPr>
            <a:spLocks noChangeArrowheads="1"/>
          </p:cNvSpPr>
          <p:nvPr/>
        </p:nvSpPr>
        <p:spPr bwMode="auto">
          <a:xfrm>
            <a:off x="5943600" y="34290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9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3318" name="Rectangle 18"/>
          <p:cNvSpPr>
            <a:spLocks noChangeArrowheads="1"/>
          </p:cNvSpPr>
          <p:nvPr/>
        </p:nvSpPr>
        <p:spPr bwMode="auto">
          <a:xfrm>
            <a:off x="4953000" y="44958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3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3320" name="Rectangle 18"/>
          <p:cNvSpPr>
            <a:spLocks noChangeArrowheads="1"/>
          </p:cNvSpPr>
          <p:nvPr/>
        </p:nvSpPr>
        <p:spPr bwMode="auto">
          <a:xfrm>
            <a:off x="8077200" y="49530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3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6781800" y="47244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3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419600" y="48768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>
                <a:solidFill>
                  <a:srgbClr val="0070C0"/>
                </a:solidFill>
              </a:rPr>
              <a:t>1</a:t>
            </a:r>
            <a:endParaRPr lang="en-US" sz="28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-152400" y="1524000"/>
          <a:ext cx="8915400" cy="565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-266700" y="1066800"/>
          <a:ext cx="9536113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438400" y="48006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2800" b="1" smtClean="0">
                <a:solidFill>
                  <a:srgbClr val="0070C0"/>
                </a:solidFill>
              </a:rPr>
              <a:t>2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457200" y="6494463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900">
                <a:latin typeface="Tahoma" pitchFamily="34" charset="0"/>
              </a:rPr>
              <a:t>* žrtvama stradalim nepoznatog datuma dodeljen je 1. januar kao datum stradanja</a:t>
            </a:r>
            <a:endParaRPr lang="en-US" sz="900">
              <a:latin typeface="Tahoma" pitchFamily="34" charset="0"/>
            </a:endParaRP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676400" y="4724400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900">
                <a:latin typeface="Tahoma" pitchFamily="34" charset="0"/>
              </a:rPr>
              <a:t>*</a:t>
            </a:r>
            <a:endParaRPr lang="en-US" sz="900">
              <a:latin typeface="Tahoma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Uroševcu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1.01.1999 – 14.06.1999.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200400" y="4343400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2800" b="1" smtClean="0">
                <a:solidFill>
                  <a:srgbClr val="0070C0"/>
                </a:solidFill>
              </a:rPr>
              <a:t>17</a:t>
            </a:r>
            <a:endParaRPr lang="en-US" sz="28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-266700" y="863600"/>
          <a:ext cx="9410700" cy="581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Uroševcu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Palatino Linotype" pitchFamily="18" charset="0"/>
              </a:rPr>
              <a:t>Ubijeni, stradali </a:t>
            </a:r>
            <a:r>
              <a:rPr lang="sr-Latn-CS" sz="2800" b="1" smtClean="0">
                <a:latin typeface="Palatino Linotype" pitchFamily="18" charset="0"/>
              </a:rPr>
              <a:t>i</a:t>
            </a:r>
            <a:r>
              <a:rPr lang="en-US" sz="2800" b="1" smtClean="0">
                <a:latin typeface="Palatino Linotype" pitchFamily="18" charset="0"/>
              </a:rPr>
              <a:t> nestali </a:t>
            </a:r>
            <a:r>
              <a:rPr lang="sr-Latn-CS" sz="2800" b="1" smtClean="0">
                <a:latin typeface="Palatino Linotype" pitchFamily="18" charset="0"/>
              </a:rPr>
              <a:t>na Kosovu </a:t>
            </a:r>
            <a:br>
              <a:rPr lang="sr-Latn-CS" sz="2800" b="1" smtClean="0">
                <a:latin typeface="Palatino Linotype" pitchFamily="18" charset="0"/>
              </a:rPr>
            </a:br>
            <a:r>
              <a:rPr lang="sr-Latn-CS" sz="2400" b="1" smtClean="0">
                <a:latin typeface="Palatino Linotype" pitchFamily="18" charset="0"/>
              </a:rPr>
              <a:t>1.01.1998 – </a:t>
            </a:r>
            <a:r>
              <a:rPr lang="sr-Latn-CS" sz="2400" b="1" smtClean="0">
                <a:solidFill>
                  <a:schemeClr val="tx1"/>
                </a:solidFill>
                <a:latin typeface="Palatino Linotype" pitchFamily="18" charset="0"/>
              </a:rPr>
              <a:t>14.06.1999.</a:t>
            </a:r>
            <a:r>
              <a:rPr lang="sr-Latn-CS" sz="2400" b="1" smtClean="0">
                <a:latin typeface="Palatino Linotype" pitchFamily="18" charset="0"/>
              </a:rPr>
              <a:t> </a:t>
            </a:r>
            <a:endParaRPr lang="en-US" sz="2400" b="1" smtClean="0"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1524000" y="533400"/>
          <a:ext cx="11160125" cy="657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chemeClr val="tx2"/>
                </a:solidFill>
                <a:latin typeface="Palatino Linotype" pitchFamily="18" charset="0"/>
              </a:rPr>
              <a:t>Ubijeni, stradali </a:t>
            </a:r>
            <a: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800" b="1">
                <a:solidFill>
                  <a:schemeClr val="tx2"/>
                </a:solidFill>
                <a:latin typeface="Palatino Linotype" pitchFamily="18" charset="0"/>
              </a:rPr>
              <a:t> nestali </a:t>
            </a:r>
            <a: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  <a:t>na Kosovu </a:t>
            </a:r>
            <a:b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sr-Latn-CS" sz="2400" b="1">
                <a:solidFill>
                  <a:schemeClr val="tx2"/>
                </a:solidFill>
                <a:latin typeface="Palatino Linotype" pitchFamily="18" charset="0"/>
              </a:rPr>
              <a:t>1.01.1998 – </a:t>
            </a:r>
            <a:r>
              <a:rPr lang="sr-Latn-CS" sz="2400" b="1">
                <a:latin typeface="Palatino Linotype" pitchFamily="18" charset="0"/>
              </a:rPr>
              <a:t>31.12.2000.</a:t>
            </a:r>
            <a:endParaRPr lang="en-US" sz="2400" b="1">
              <a:solidFill>
                <a:schemeClr val="tx2"/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877888" y="762000"/>
          <a:ext cx="11241088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pic>
        <p:nvPicPr>
          <p:cNvPr id="18436" name="Picture 4" descr="popis_ppt_al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Palatino Linotype" pitchFamily="18" charset="0"/>
              </a:rPr>
              <a:t>P</a:t>
            </a:r>
            <a:r>
              <a:rPr lang="sr-Latn-CS" sz="4000" b="1" dirty="0" smtClean="0">
                <a:latin typeface="Palatino Linotype" pitchFamily="18" charset="0"/>
              </a:rPr>
              <a:t>oimenični</a:t>
            </a:r>
            <a:r>
              <a:rPr lang="en-US" sz="4000" b="1" dirty="0" smtClean="0">
                <a:latin typeface="Palatino Linotype" pitchFamily="18" charset="0"/>
              </a:rPr>
              <a:t> </a:t>
            </a:r>
            <a:r>
              <a:rPr lang="en-US" sz="4000" b="1" dirty="0" err="1" smtClean="0">
                <a:latin typeface="Palatino Linotype" pitchFamily="18" charset="0"/>
              </a:rPr>
              <a:t>popis</a:t>
            </a:r>
            <a:r>
              <a:rPr lang="en-US" sz="4000" b="1" dirty="0" smtClean="0">
                <a:latin typeface="Palatino Linotype" pitchFamily="18" charset="0"/>
              </a:rPr>
              <a:t> </a:t>
            </a:r>
            <a:r>
              <a:rPr lang="sr-Latn-CS" sz="4000" b="1" dirty="0" smtClean="0">
                <a:latin typeface="Palatino Linotype" pitchFamily="18" charset="0"/>
              </a:rPr>
              <a:t>ubijenih, stradalih i nestalih </a:t>
            </a:r>
            <a:r>
              <a:rPr lang="en-US" sz="4000" b="1" dirty="0" err="1" smtClean="0">
                <a:latin typeface="Palatino Linotype" pitchFamily="18" charset="0"/>
              </a:rPr>
              <a:t>Albanaca</a:t>
            </a:r>
            <a:r>
              <a:rPr lang="en-US" sz="4000" b="1" dirty="0" smtClean="0">
                <a:latin typeface="Palatino Linotype" pitchFamily="18" charset="0"/>
              </a:rPr>
              <a:t> </a:t>
            </a:r>
            <a:r>
              <a:rPr lang="sr-Latn-CS" sz="4000" b="1" dirty="0" smtClean="0">
                <a:latin typeface="Palatino Linotype" pitchFamily="18" charset="0"/>
              </a:rPr>
              <a:t>iz </a:t>
            </a:r>
            <a:r>
              <a:rPr lang="en-US" sz="4000" b="1" dirty="0" smtClean="0">
                <a:latin typeface="Palatino Linotype" pitchFamily="18" charset="0"/>
              </a:rPr>
              <a:t>op</a:t>
            </a:r>
            <a:r>
              <a:rPr lang="sr-Latn-CS" sz="4000" b="1" dirty="0" smtClean="0">
                <a:latin typeface="Palatino Linotype" pitchFamily="18" charset="0"/>
              </a:rPr>
              <a:t>š</a:t>
            </a:r>
            <a:r>
              <a:rPr lang="en-US" sz="4000" b="1" dirty="0" smtClean="0">
                <a:latin typeface="Palatino Linotype" pitchFamily="18" charset="0"/>
              </a:rPr>
              <a:t>tin</a:t>
            </a:r>
            <a:r>
              <a:rPr lang="sr-Latn-CS" sz="4000" b="1" dirty="0" smtClean="0">
                <a:latin typeface="Palatino Linotype" pitchFamily="18" charset="0"/>
              </a:rPr>
              <a:t>e</a:t>
            </a:r>
            <a:r>
              <a:rPr lang="en-US" sz="4000" b="1" dirty="0" smtClean="0">
                <a:latin typeface="Palatino Linotype" pitchFamily="18" charset="0"/>
              </a:rPr>
              <a:t> </a:t>
            </a:r>
            <a:r>
              <a:rPr lang="sr-Latn-CS" sz="4000" b="1" dirty="0" smtClean="0">
                <a:latin typeface="Palatino Linotype" pitchFamily="18" charset="0"/>
              </a:rPr>
              <a:t>UROŠEVAC</a:t>
            </a:r>
            <a:br>
              <a:rPr lang="sr-Latn-CS" sz="4000" b="1" dirty="0" smtClean="0">
                <a:latin typeface="Palatino Linotype" pitchFamily="18" charset="0"/>
              </a:rPr>
            </a:br>
            <a:r>
              <a:rPr lang="sr-Latn-CS" sz="4000" b="1" dirty="0" smtClean="0">
                <a:latin typeface="Palatino Linotype" pitchFamily="18" charset="0"/>
              </a:rPr>
              <a:t> 1.01.1998 – 14.06.1999. </a:t>
            </a:r>
            <a:r>
              <a:rPr lang="en-US" sz="4000" b="1" dirty="0" smtClean="0">
                <a:latin typeface="Palatino Linotype" pitchFamily="18" charset="0"/>
              </a:rPr>
              <a:t/>
            </a:r>
            <a:br>
              <a:rPr lang="en-US" sz="4000" b="1" dirty="0" smtClean="0">
                <a:latin typeface="Palatino Linotype" pitchFamily="18" charset="0"/>
              </a:rPr>
            </a:br>
            <a:r>
              <a:rPr lang="sr-Latn-CS" sz="4000" dirty="0" smtClean="0">
                <a:latin typeface="Palatino Linotype" pitchFamily="18" charset="0"/>
              </a:rPr>
              <a:t/>
            </a:r>
            <a:br>
              <a:rPr lang="sr-Latn-CS" sz="4000" dirty="0" smtClean="0">
                <a:latin typeface="Palatino Linotype" pitchFamily="18" charset="0"/>
              </a:rPr>
            </a:br>
            <a:r>
              <a:rPr lang="sr-Latn-CS" sz="3200" b="1" u="sng" dirty="0" smtClean="0">
                <a:latin typeface="Palatino Linotype" pitchFamily="18" charset="0"/>
              </a:rPr>
              <a:t>rezultati na dan 15</a:t>
            </a:r>
            <a:r>
              <a:rPr lang="sr-Latn-CS" sz="3200" b="1" u="sng" dirty="0" smtClean="0">
                <a:solidFill>
                  <a:schemeClr val="tx1"/>
                </a:solidFill>
                <a:latin typeface="Palatino Linotype" pitchFamily="18" charset="0"/>
              </a:rPr>
              <a:t>.02.2010.</a:t>
            </a:r>
            <a:r>
              <a:rPr lang="en-US" sz="3200" b="1" u="sng" dirty="0" smtClean="0">
                <a:solidFill>
                  <a:schemeClr val="bg1"/>
                </a:solidFill>
                <a:latin typeface="Palatino Linotype" pitchFamily="18" charset="0"/>
              </a:rPr>
              <a:t/>
            </a:r>
            <a:br>
              <a:rPr lang="en-US" sz="3200" b="1" u="sng" dirty="0" smtClean="0">
                <a:solidFill>
                  <a:schemeClr val="bg1"/>
                </a:solidFill>
                <a:latin typeface="Palatino Linotype" pitchFamily="18" charset="0"/>
              </a:rPr>
            </a:br>
            <a:endParaRPr lang="en-US" sz="3200" b="1" u="sng" dirty="0" smtClean="0">
              <a:solidFill>
                <a:schemeClr val="bg1"/>
              </a:solidFill>
              <a:latin typeface="Palatino Linotype" pitchFamily="18" charset="0"/>
            </a:endParaRPr>
          </a:p>
        </p:txBody>
      </p:sp>
      <p:pic>
        <p:nvPicPr>
          <p:cNvPr id="3075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576638"/>
            <a:ext cx="5068888" cy="502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pPr algn="l" eaLnBrk="1" hangingPunct="1"/>
            <a:r>
              <a:rPr lang="sr-Latn-CS" sz="4000" b="1" smtClean="0">
                <a:latin typeface="Palatino Linotype" pitchFamily="18" charset="0"/>
              </a:rPr>
              <a:t>Javna provera poimeničnog popisa Albanaca:</a:t>
            </a:r>
            <a:br>
              <a:rPr lang="sr-Latn-CS" sz="4000" b="1" smtClean="0">
                <a:latin typeface="Palatino Linotype" pitchFamily="18" charset="0"/>
              </a:rPr>
            </a:br>
            <a:r>
              <a:rPr lang="sr-Latn-CS" sz="4000" b="1" smtClean="0">
                <a:latin typeface="Palatino Linotype" pitchFamily="18" charset="0"/>
              </a:rPr>
              <a:t/>
            </a:r>
            <a:br>
              <a:rPr lang="sr-Latn-CS" sz="4000" b="1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>1. Ubijeni, stradali i nestali u opštini UROŠEVAC;</a:t>
            </a:r>
            <a:br>
              <a:rPr lang="sr-Latn-CS" sz="3600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/>
            </a:r>
            <a:br>
              <a:rPr lang="sr-Latn-CS" sz="3600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>2. Ubijeni, stradali i nestali iz opštine UROŠEVAC a stradali su na teritorijama drugih opština.</a:t>
            </a:r>
            <a:r>
              <a:rPr lang="en-US" sz="3600" smtClean="0">
                <a:latin typeface="Palatino Linotype" pitchFamily="18" charset="0"/>
              </a:rPr>
              <a:t> </a:t>
            </a:r>
            <a:r>
              <a:rPr lang="sr-Latn-CS" sz="3600" smtClean="0">
                <a:latin typeface="Palatino Linotype" pitchFamily="18" charset="0"/>
              </a:rPr>
              <a:t/>
            </a:r>
            <a:br>
              <a:rPr lang="sr-Latn-CS" sz="3600" smtClean="0">
                <a:latin typeface="Palatino Linotype" pitchFamily="18" charset="0"/>
              </a:rPr>
            </a:br>
            <a:endParaRPr lang="en-US" sz="3600" smtClean="0">
              <a:latin typeface="Palatino Linotype" pitchFamily="18" charset="0"/>
            </a:endParaRPr>
          </a:p>
        </p:txBody>
      </p:sp>
      <p:pic>
        <p:nvPicPr>
          <p:cNvPr id="4099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581400"/>
            <a:ext cx="48323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sr-Latn-CS" sz="3200" b="1" dirty="0" smtClean="0">
                <a:latin typeface="Palatino Linotype" pitchFamily="18" charset="0"/>
              </a:rPr>
              <a:t>Izvori podataka</a:t>
            </a:r>
            <a:r>
              <a:rPr lang="en-US" sz="3200" b="1" dirty="0" smtClean="0">
                <a:latin typeface="Palatino Linotype" pitchFamily="18" charset="0"/>
              </a:rPr>
              <a:t> o </a:t>
            </a:r>
            <a:r>
              <a:rPr lang="sr-Latn-CS" sz="3200" b="1" dirty="0" smtClean="0">
                <a:latin typeface="Palatino Linotype" pitchFamily="18" charset="0"/>
              </a:rPr>
              <a:t>ubistvima, stradanju i nestancima Albanaca u opštini UROŠEVAC:</a:t>
            </a:r>
            <a:endParaRPr lang="en-US" sz="3200" b="1" dirty="0" smtClean="0">
              <a:latin typeface="Palatino Linotype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None/>
            </a:pPr>
            <a:endParaRPr lang="sr-Latn-CS" sz="2400" b="1" dirty="0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izjave svedoka i članova porodica </a:t>
            </a:r>
            <a:r>
              <a:rPr lang="sr-Latn-CS" sz="2800" b="1" dirty="0" smtClean="0">
                <a:latin typeface="Palatino Linotype" pitchFamily="18" charset="0"/>
              </a:rPr>
              <a:t>(161);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transkripti i dokazi sa suđenja pred MKTJ;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izveštaji nvo, međunarodnih organizacija;</a:t>
            </a:r>
            <a:endParaRPr lang="en-US" sz="2800" b="1" dirty="0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potvrde o smrti;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medicinska dokumentacija;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fotografije žrtava i spomenika;  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knjige, novinski članci, agencijski izveštaji, itd;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dirty="0" smtClean="0">
                <a:solidFill>
                  <a:srgbClr val="000000"/>
                </a:solidFill>
                <a:latin typeface="Palatino Linotype" pitchFamily="18" charset="0"/>
              </a:rPr>
              <a:t>ukupno 275</a:t>
            </a:r>
            <a:r>
              <a:rPr lang="sr-Latn-CS" sz="2800" b="1" dirty="0" smtClean="0">
                <a:latin typeface="Palatino Linotype" pitchFamily="18" charset="0"/>
              </a:rPr>
              <a:t> dokumenta</a:t>
            </a:r>
            <a:r>
              <a:rPr lang="en-US" sz="2800" b="1" dirty="0" smtClean="0">
                <a:latin typeface="Palatino Linotype" pitchFamily="18" charset="0"/>
              </a:rPr>
              <a:t>.</a:t>
            </a:r>
            <a:r>
              <a:rPr lang="sr-Latn-CS" sz="2800" b="1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endParaRPr lang="en-US" sz="2800" b="1" dirty="0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5124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425825"/>
            <a:ext cx="5221288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u="sng" smtClean="0">
                <a:latin typeface="Palatino Linotype" pitchFamily="18" charset="0"/>
              </a:rPr>
              <a:t>Baza podataka</a:t>
            </a:r>
            <a:endParaRPr lang="en-US" b="1" u="sng" smtClean="0">
              <a:latin typeface="Palatino Linotype" pitchFamily="18" charset="0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438400"/>
            <a:ext cx="8229600" cy="3916363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dirty="0" smtClean="0">
                <a:solidFill>
                  <a:srgbClr val="000000"/>
                </a:solidFill>
                <a:latin typeface="Palatino Linotype" pitchFamily="18" charset="0"/>
              </a:rPr>
              <a:t>Svi podaci i dokumentacija se unose u Bazu podataka 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dirty="0" smtClean="0">
                <a:solidFill>
                  <a:srgbClr val="000000"/>
                </a:solidFill>
                <a:latin typeface="Palatino Linotype" pitchFamily="18" charset="0"/>
              </a:rPr>
              <a:t>Svaka žrtva ima svoj dosije</a:t>
            </a:r>
            <a:endParaRPr lang="en-US" dirty="0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Palatino Linotype" pitchFamily="18" charset="0"/>
            </a:endParaRPr>
          </a:p>
        </p:txBody>
      </p:sp>
      <p:pic>
        <p:nvPicPr>
          <p:cNvPr id="6148" name="Picture 4" descr="FOND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00438"/>
            <a:ext cx="5145088" cy="51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100000">
              <a:srgbClr val="425B30"/>
            </a:gs>
            <a:gs pos="22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-1096963" y="838200"/>
          <a:ext cx="11949113" cy="616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Ubijeni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stradali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nestali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u </a:t>
            </a:r>
            <a:r>
              <a:rPr lang="en-US" sz="2400" b="1" dirty="0" err="1" smtClean="0">
                <a:solidFill>
                  <a:schemeClr val="tx2"/>
                </a:solidFill>
                <a:latin typeface="Palatino Linotype" pitchFamily="18" charset="0"/>
              </a:rPr>
              <a:t>Uroševcu</a:t>
            </a:r>
            <a:r>
              <a:rPr lang="sr-Latn-CS" sz="2400" b="1" dirty="0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sr-Latn-CS" sz="2400" b="1" dirty="0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sr-Latn-CS" sz="2400" b="1" dirty="0">
                <a:solidFill>
                  <a:schemeClr val="tx2"/>
                </a:solidFill>
                <a:latin typeface="Palatino Linotype" pitchFamily="18" charset="0"/>
              </a:rPr>
              <a:t> 1.01.1998 - 14.06.1999.</a:t>
            </a:r>
            <a:endParaRPr lang="en-US" sz="2400" b="1" dirty="0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533400" y="762000"/>
          <a:ext cx="107569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200" b="1" dirty="0" err="1">
                <a:solidFill>
                  <a:schemeClr val="tx2"/>
                </a:solidFill>
                <a:latin typeface="Palatino Linotype" pitchFamily="18" charset="0"/>
              </a:rPr>
              <a:t>Ubijeni</a:t>
            </a:r>
            <a:r>
              <a:rPr lang="en-US" sz="2200" b="1" dirty="0">
                <a:solidFill>
                  <a:schemeClr val="tx2"/>
                </a:solidFill>
                <a:latin typeface="Palatino Linotype" pitchFamily="18" charset="0"/>
              </a:rPr>
              <a:t>, </a:t>
            </a:r>
            <a:r>
              <a:rPr lang="en-US" sz="2200" b="1" dirty="0" err="1">
                <a:solidFill>
                  <a:schemeClr val="tx2"/>
                </a:solidFill>
                <a:latin typeface="Palatino Linotype" pitchFamily="18" charset="0"/>
              </a:rPr>
              <a:t>stradali</a:t>
            </a:r>
            <a:r>
              <a:rPr lang="en-US" sz="22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200" b="1" dirty="0" err="1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2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200" b="1" dirty="0" err="1">
                <a:solidFill>
                  <a:schemeClr val="tx2"/>
                </a:solidFill>
                <a:latin typeface="Palatino Linotype" pitchFamily="18" charset="0"/>
              </a:rPr>
              <a:t>nestali</a:t>
            </a:r>
            <a:r>
              <a:rPr lang="en-US" sz="2200" b="1" dirty="0">
                <a:solidFill>
                  <a:schemeClr val="tx2"/>
                </a:solidFill>
                <a:latin typeface="Palatino Linotype" pitchFamily="18" charset="0"/>
              </a:rPr>
              <a:t> u </a:t>
            </a:r>
            <a:r>
              <a:rPr lang="en-US" sz="2200" b="1" dirty="0" err="1" smtClean="0">
                <a:solidFill>
                  <a:schemeClr val="tx2"/>
                </a:solidFill>
                <a:latin typeface="Palatino Linotype" pitchFamily="18" charset="0"/>
              </a:rPr>
              <a:t>Uroševcu</a:t>
            </a:r>
            <a:r>
              <a:rPr lang="en-US" sz="22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hr-HR" sz="2200" b="1" dirty="0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hr-HR" sz="2200" b="1" dirty="0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hr-HR" sz="2200" b="1" dirty="0">
                <a:solidFill>
                  <a:schemeClr val="tx2"/>
                </a:solidFill>
                <a:latin typeface="Palatino Linotype" pitchFamily="18" charset="0"/>
              </a:rPr>
              <a:t>1.01.1998 – 31.12.2000. </a:t>
            </a:r>
            <a:br>
              <a:rPr lang="hr-HR" sz="2200" b="1" dirty="0">
                <a:solidFill>
                  <a:schemeClr val="tx2"/>
                </a:solidFill>
                <a:latin typeface="Palatino Linotype" pitchFamily="18" charset="0"/>
              </a:rPr>
            </a:br>
            <a:endParaRPr lang="en-US" sz="2200" b="1" dirty="0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2400" b="1" dirty="0" err="1" smtClean="0">
                <a:latin typeface="Palatino Linotype" pitchFamily="18" charset="0"/>
              </a:rPr>
              <a:t>Ubijeni</a:t>
            </a:r>
            <a:r>
              <a:rPr lang="en-US" sz="2400" b="1" dirty="0" smtClean="0">
                <a:latin typeface="Palatino Linotype" pitchFamily="18" charset="0"/>
              </a:rPr>
              <a:t>, </a:t>
            </a:r>
            <a:r>
              <a:rPr lang="en-US" sz="2400" b="1" dirty="0" err="1" smtClean="0">
                <a:latin typeface="Palatino Linotype" pitchFamily="18" charset="0"/>
              </a:rPr>
              <a:t>stradali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sr-Latn-CS" sz="2400" b="1" dirty="0" smtClean="0">
                <a:latin typeface="Palatino Linotype" pitchFamily="18" charset="0"/>
              </a:rPr>
              <a:t>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en-US" sz="2400" b="1" dirty="0" err="1" smtClean="0">
                <a:latin typeface="Palatino Linotype" pitchFamily="18" charset="0"/>
              </a:rPr>
              <a:t>nestali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en-US" sz="2400" b="1" dirty="0" err="1" smtClean="0">
                <a:latin typeface="Palatino Linotype" pitchFamily="18" charset="0"/>
              </a:rPr>
              <a:t>Albanci</a:t>
            </a:r>
            <a:r>
              <a:rPr lang="en-US" sz="2400" b="1" dirty="0" smtClean="0">
                <a:latin typeface="Palatino Linotype" pitchFamily="18" charset="0"/>
              </a:rPr>
              <a:t> u </a:t>
            </a:r>
            <a:r>
              <a:rPr lang="en-US" sz="2400" b="1" dirty="0" err="1" smtClean="0">
                <a:latin typeface="Palatino Linotype" pitchFamily="18" charset="0"/>
              </a:rPr>
              <a:t>Uroševcu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hr-HR" sz="2400" b="1" dirty="0" smtClean="0">
                <a:latin typeface="Palatino Linotype" pitchFamily="18" charset="0"/>
              </a:rPr>
              <a:t/>
            </a:r>
            <a:br>
              <a:rPr lang="hr-HR" sz="24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0" y="1109663"/>
          <a:ext cx="9372600" cy="574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-192088" y="1143000"/>
          <a:ext cx="9336088" cy="560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,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stradali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sr-Latn-C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nestali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Albanci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 </a:t>
            </a:r>
            <a:r>
              <a:rPr lang="en-US" sz="24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Uroševcu </a:t>
            </a:r>
            <a: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4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271</Words>
  <Application>Microsoft Office PowerPoint</Application>
  <PresentationFormat>On-screen Show (4:3)</PresentationFormat>
  <Paragraphs>95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Slide 1</vt:lpstr>
      <vt:lpstr>Poimenični popis ubijenih, stradalih i nestalih Albanaca iz opštine UROŠEVAC  1.01.1998 – 14.06.1999.   rezultati na dan 15.02.2010. </vt:lpstr>
      <vt:lpstr>Javna provera poimeničnog popisa Albanaca:  1. Ubijeni, stradali i nestali u opštini UROŠEVAC;  2. Ubijeni, stradali i nestali iz opštine UROŠEVAC a stradali su na teritorijama drugih opština.  </vt:lpstr>
      <vt:lpstr>Izvori podataka o ubistvima, stradanju i nestancima Albanaca u opštini UROŠEVAC:</vt:lpstr>
      <vt:lpstr>Baza podataka</vt:lpstr>
      <vt:lpstr>Slide 6</vt:lpstr>
      <vt:lpstr>Slide 7</vt:lpstr>
      <vt:lpstr>Ubijeni, stradali i nestali Albanci u Uroševcu  1.01.1998 – 14.06.1999.</vt:lpstr>
      <vt:lpstr>Slide 9</vt:lpstr>
      <vt:lpstr>Ubijeni, stradali i nestali Albanci u Uroševcu  1.01.1998 – 14.06.1999.</vt:lpstr>
      <vt:lpstr>Slide 11</vt:lpstr>
      <vt:lpstr>Slide 12</vt:lpstr>
      <vt:lpstr>Slide 13</vt:lpstr>
      <vt:lpstr>Slide 14</vt:lpstr>
      <vt:lpstr>Ubijeni, stradali i nestali na Kosovu  1.01.1998 – 14.06.1999. </vt:lpstr>
      <vt:lpstr>Slide 16</vt:lpstr>
      <vt:lpstr>Slide 17</vt:lpstr>
    </vt:vector>
  </TitlesOfParts>
  <Company>FHP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 Orlovic</dc:creator>
  <cp:lastModifiedBy>milangacanovic</cp:lastModifiedBy>
  <cp:revision>314</cp:revision>
  <dcterms:created xsi:type="dcterms:W3CDTF">2009-04-15T10:28:12Z</dcterms:created>
  <dcterms:modified xsi:type="dcterms:W3CDTF">2010-02-19T17:32:04Z</dcterms:modified>
</cp:coreProperties>
</file>