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99" r:id="rId2"/>
    <p:sldId id="295" r:id="rId3"/>
    <p:sldId id="296" r:id="rId4"/>
    <p:sldId id="297" r:id="rId5"/>
    <p:sldId id="298" r:id="rId6"/>
    <p:sldId id="293" r:id="rId7"/>
    <p:sldId id="289" r:id="rId8"/>
    <p:sldId id="269" r:id="rId9"/>
    <p:sldId id="272" r:id="rId10"/>
    <p:sldId id="274" r:id="rId11"/>
    <p:sldId id="276" r:id="rId12"/>
    <p:sldId id="278" r:id="rId13"/>
    <p:sldId id="301" r:id="rId14"/>
    <p:sldId id="280" r:id="rId15"/>
    <p:sldId id="302" r:id="rId16"/>
    <p:sldId id="303" r:id="rId17"/>
    <p:sldId id="30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727C"/>
    <a:srgbClr val="26B7D4"/>
    <a:srgbClr val="399BD7"/>
    <a:srgbClr val="8FC468"/>
    <a:srgbClr val="91C1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53" autoAdjust="0"/>
    <p:restoredTop sz="98477" autoAdjust="0"/>
  </p:normalViewPr>
  <p:slideViewPr>
    <p:cSldViewPr>
      <p:cViewPr>
        <p:scale>
          <a:sx n="74" d="100"/>
          <a:sy n="74" d="100"/>
        </p:scale>
        <p:origin x="-282" y="-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4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r-Latn-CS"/>
  <c:chart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1904761904762032E-2"/>
          <c:y val="2.398081534772185E-2"/>
          <c:w val="0.84285714285714286"/>
          <c:h val="0.805755395683457"/>
        </c:manualLayout>
      </c:layout>
      <c:bar3DChart>
        <c:barDir val="col"/>
        <c:grouping val="clustered"/>
        <c:ser>
          <c:idx val="0"/>
          <c:order val="0"/>
          <c:spPr>
            <a:gradFill rotWithShape="0">
              <a:gsLst>
                <a:gs pos="0">
                  <a:srgbClr val="BBE0E3">
                    <a:gamma/>
                    <a:shade val="69804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9032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1.2140187381640587E-2"/>
                  <c:y val="1.5521518011206655E-2"/>
                </c:manualLayout>
              </c:layout>
              <c:showVal val="1"/>
            </c:dLbl>
            <c:dLbl>
              <c:idx val="1"/>
              <c:layout>
                <c:manualLayout>
                  <c:x val="1.1148944695727634E-2"/>
                  <c:y val="2.6155917578741819E-2"/>
                </c:manualLayout>
              </c:layout>
              <c:showVal val="1"/>
            </c:dLbl>
            <c:dLbl>
              <c:idx val="2"/>
              <c:layout>
                <c:manualLayout>
                  <c:x val="1.7336788597627887E-2"/>
                  <c:y val="8.3240399011713147E-3"/>
                </c:manualLayout>
              </c:layout>
              <c:showVal val="1"/>
            </c:dLbl>
            <c:dLbl>
              <c:idx val="3"/>
              <c:layout>
                <c:manualLayout>
                  <c:x val="1.4776072294760688E-2"/>
                  <c:y val="9.2947833443968141E-3"/>
                </c:manualLayout>
              </c:layout>
              <c:showVal val="1"/>
            </c:dLbl>
            <c:dLbl>
              <c:idx val="4"/>
              <c:layout>
                <c:manualLayout>
                  <c:x val="9.0973122030632552E-3"/>
                  <c:y val="1.2543620219611515E-2"/>
                </c:manualLayout>
              </c:layout>
              <c:showVal val="1"/>
            </c:dLbl>
            <c:dLbl>
              <c:idx val="5"/>
              <c:layout>
                <c:manualLayout>
                  <c:x val="9.8352907031676977E-3"/>
                  <c:y val="1.5727600342313967E-2"/>
                </c:manualLayout>
              </c:layout>
              <c:showVal val="1"/>
            </c:dLbl>
            <c:dLbl>
              <c:idx val="6"/>
              <c:layout>
                <c:manualLayout>
                  <c:x val="6.329113924050658E-3"/>
                  <c:y val="2.4710422707127342E-2"/>
                </c:manualLayout>
              </c:layout>
              <c:showVal val="1"/>
            </c:dLbl>
            <c:spPr>
              <a:noFill/>
              <a:ln w="38065">
                <a:noFill/>
              </a:ln>
            </c:spPr>
            <c:txPr>
              <a:bodyPr/>
              <a:lstStyle/>
              <a:p>
                <a:pPr>
                  <a:defRPr sz="4459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Sheet1!$B$1:$E$1</c:f>
              <c:strCache>
                <c:ptCount val="4"/>
                <c:pt idx="0">
                  <c:v>Albanci</c:v>
                </c:pt>
                <c:pt idx="1">
                  <c:v>Srbi</c:v>
                </c:pt>
                <c:pt idx="2">
                  <c:v>Aškalije</c:v>
                </c:pt>
                <c:pt idx="3">
                  <c:v>nepozn.</c:v>
                </c:pt>
              </c:strCache>
            </c:strRef>
          </c:cat>
          <c:val>
            <c:numRef>
              <c:f>Sheet1!$B$2:$E$2</c:f>
              <c:numCache>
                <c:formatCode>#,##0</c:formatCode>
                <c:ptCount val="4"/>
                <c:pt idx="0">
                  <c:v>180</c:v>
                </c:pt>
                <c:pt idx="1">
                  <c:v>26</c:v>
                </c:pt>
                <c:pt idx="2">
                  <c:v>2</c:v>
                </c:pt>
                <c:pt idx="3">
                  <c:v>5</c:v>
                </c:pt>
              </c:numCache>
            </c:numRef>
          </c:val>
        </c:ser>
        <c:gapDepth val="0"/>
        <c:shape val="box"/>
        <c:axId val="85401600"/>
        <c:axId val="85403136"/>
        <c:axId val="0"/>
      </c:bar3DChart>
      <c:catAx>
        <c:axId val="85401600"/>
        <c:scaling>
          <c:orientation val="minMax"/>
        </c:scaling>
        <c:axPos val="b"/>
        <c:numFmt formatCode="General" sourceLinked="1"/>
        <c:tickLblPos val="low"/>
        <c:spPr>
          <a:ln w="4758">
            <a:solidFill>
              <a:schemeClr val="tx1"/>
            </a:solidFill>
            <a:prstDash val="solid"/>
          </a:ln>
        </c:spPr>
        <c:txPr>
          <a:bodyPr rot="2280000" vert="horz"/>
          <a:lstStyle/>
          <a:p>
            <a:pPr>
              <a:defRPr lang="sr-Latn-CS" sz="1499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5403136"/>
        <c:crosses val="autoZero"/>
        <c:auto val="1"/>
        <c:lblAlgn val="ctr"/>
        <c:lblOffset val="100"/>
        <c:tickLblSkip val="1"/>
        <c:tickMarkSkip val="1"/>
      </c:catAx>
      <c:valAx>
        <c:axId val="85403136"/>
        <c:scaling>
          <c:orientation val="minMax"/>
          <c:max val="200"/>
          <c:min val="0"/>
        </c:scaling>
        <c:axPos val="l"/>
        <c:majorGridlines>
          <c:spPr>
            <a:ln w="4758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#,##0" sourceLinked="1"/>
        <c:tickLblPos val="nextTo"/>
        <c:spPr>
          <a:ln w="475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349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5401600"/>
        <c:crosses val="autoZero"/>
        <c:crossBetween val="between"/>
      </c:valAx>
      <c:spPr>
        <a:noFill/>
        <a:ln w="2573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697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title>
      <c:layout/>
    </c:title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666666666666668E-2"/>
          <c:y val="2.1582733812949641E-2"/>
          <c:w val="0.91746031746031742"/>
          <c:h val="0.8800959232613916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69804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5859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3.1104168659079643E-2"/>
                  <c:y val="-1.9601657325585439E-2"/>
                </c:manualLayout>
              </c:layout>
              <c:showVal val="1"/>
            </c:dLbl>
            <c:dLbl>
              <c:idx val="1"/>
              <c:layout>
                <c:manualLayout>
                  <c:x val="3.2064352279851681E-2"/>
                  <c:y val="-9.7814874669050703E-3"/>
                </c:manualLayout>
              </c:layout>
              <c:showVal val="1"/>
            </c:dLbl>
            <c:spPr>
              <a:noFill/>
              <a:ln w="31717">
                <a:noFill/>
              </a:ln>
            </c:spPr>
            <c:txPr>
              <a:bodyPr/>
              <a:lstStyle/>
              <a:p>
                <a:pPr>
                  <a:defRPr sz="4399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ubijeni i stradali</c:v>
                </c:pt>
                <c:pt idx="1">
                  <c:v>nestali</c:v>
                </c:pt>
              </c:strCache>
            </c:strRef>
          </c:cat>
          <c:val>
            <c:numRef>
              <c:f>Sheet1!$B$2:$C$2</c:f>
              <c:numCache>
                <c:formatCode>0</c:formatCode>
                <c:ptCount val="2"/>
                <c:pt idx="0">
                  <c:v>171</c:v>
                </c:pt>
                <c:pt idx="1">
                  <c:v>9</c:v>
                </c:pt>
              </c:numCache>
            </c:numRef>
          </c:val>
        </c:ser>
        <c:gapDepth val="0"/>
        <c:shape val="box"/>
        <c:axId val="89312256"/>
        <c:axId val="89322240"/>
        <c:axId val="0"/>
      </c:bar3DChart>
      <c:catAx>
        <c:axId val="89312256"/>
        <c:scaling>
          <c:orientation val="minMax"/>
        </c:scaling>
        <c:axPos val="b"/>
        <c:numFmt formatCode="General" sourceLinked="1"/>
        <c:tickLblPos val="low"/>
        <c:spPr>
          <a:ln w="39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2199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9322240"/>
        <c:crosses val="autoZero"/>
        <c:auto val="1"/>
        <c:lblAlgn val="ctr"/>
        <c:lblOffset val="100"/>
        <c:tickLblSkip val="1"/>
        <c:tickMarkSkip val="1"/>
      </c:catAx>
      <c:valAx>
        <c:axId val="89322240"/>
        <c:scaling>
          <c:orientation val="minMax"/>
          <c:max val="200"/>
        </c:scaling>
        <c:axPos val="l"/>
        <c:majorGridlines>
          <c:spPr>
            <a:ln w="3965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0" sourceLinked="1"/>
        <c:tickLblPos val="nextTo"/>
        <c:spPr>
          <a:ln w="39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124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9312256"/>
        <c:crosses val="autoZero"/>
        <c:crossBetween val="between"/>
      </c:valAx>
      <c:spPr>
        <a:noFill/>
        <a:ln w="2539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247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title>
      <c:layout/>
      <c:txPr>
        <a:bodyPr/>
        <a:lstStyle/>
        <a:p>
          <a:pPr>
            <a:defRPr lang="sr-Latn-CS"/>
          </a:pPr>
          <a:endParaRPr lang="sr-Latn-CS"/>
        </a:p>
      </c:txPr>
    </c:title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6447883028482541"/>
          <c:y val="6.7619508107477105E-2"/>
          <c:w val="0.77142857142858023"/>
          <c:h val="0.75299760191846565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69804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8699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2.1665212151473375E-2"/>
                  <c:y val="2.4612584757428578E-2"/>
                </c:manualLayout>
              </c:layout>
              <c:showVal val="1"/>
            </c:dLbl>
            <c:dLbl>
              <c:idx val="1"/>
              <c:layout>
                <c:manualLayout>
                  <c:x val="5.7471467751924413E-3"/>
                  <c:y val="7.2112872263733934E-3"/>
                </c:manualLayout>
              </c:layout>
              <c:showVal val="1"/>
            </c:dLbl>
            <c:dLbl>
              <c:idx val="2"/>
              <c:layout>
                <c:manualLayout>
                  <c:x val="5.3427310350251164E-3"/>
                  <c:y val="6.4957181051676941E-3"/>
                </c:manualLayout>
              </c:layout>
              <c:showVal val="1"/>
            </c:dLbl>
            <c:dLbl>
              <c:idx val="3"/>
              <c:layout>
                <c:manualLayout>
                  <c:x val="7.9570747908755523E-3"/>
                  <c:y val="1.47084091818436E-2"/>
                </c:manualLayout>
              </c:layout>
              <c:showVal val="1"/>
            </c:dLbl>
            <c:dLbl>
              <c:idx val="4"/>
              <c:layout>
                <c:manualLayout>
                  <c:x val="3.8534870235708532E-3"/>
                  <c:y val="1.309715625348614E-2"/>
                </c:manualLayout>
              </c:layout>
              <c:showVal val="1"/>
            </c:dLbl>
            <c:dLbl>
              <c:idx val="5"/>
              <c:layout>
                <c:manualLayout>
                  <c:x val="5.4401168224068762E-3"/>
                  <c:y val="1.352998928723032E-2"/>
                </c:manualLayout>
              </c:layout>
              <c:showVal val="1"/>
            </c:dLbl>
            <c:dLbl>
              <c:idx val="6"/>
              <c:layout>
                <c:manualLayout>
                  <c:x val="1.2130826973208478E-2"/>
                  <c:y val="1.265762678743378E-2"/>
                </c:manualLayout>
              </c:layout>
              <c:showVal val="1"/>
            </c:dLbl>
            <c:dLbl>
              <c:idx val="7"/>
              <c:layout>
                <c:manualLayout>
                  <c:x val="1.2716157699854565E-2"/>
                  <c:y val="1.2642407623096787E-2"/>
                </c:manualLayout>
              </c:layout>
              <c:showVal val="1"/>
            </c:dLbl>
            <c:dLbl>
              <c:idx val="8"/>
              <c:layout>
                <c:manualLayout>
                  <c:x val="7.2238880172351824E-3"/>
                  <c:y val="1.2422795081713981E-2"/>
                </c:manualLayout>
              </c:layout>
              <c:showVal val="1"/>
            </c:dLbl>
            <c:dLbl>
              <c:idx val="9"/>
              <c:layout>
                <c:manualLayout>
                  <c:x val="2.7815754877255892E-3"/>
                  <c:y val="1.5073364742644693E-2"/>
                </c:manualLayout>
              </c:layout>
              <c:showVal val="1"/>
            </c:dLbl>
            <c:dLbl>
              <c:idx val="10"/>
              <c:layout>
                <c:manualLayout>
                  <c:x val="8.9538667217159747E-3"/>
                  <c:y val="6.6246073635835784E-3"/>
                </c:manualLayout>
              </c:layout>
              <c:showVal val="1"/>
            </c:dLbl>
            <c:spPr>
              <a:noFill/>
              <a:ln w="37397">
                <a:noFill/>
              </a:ln>
            </c:spPr>
            <c:txPr>
              <a:bodyPr/>
              <a:lstStyle/>
              <a:p>
                <a:pPr>
                  <a:defRPr lang="sr-Latn-CS" sz="3200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Sheet1!$B$1:$L$1</c:f>
              <c:strCache>
                <c:ptCount val="11"/>
                <c:pt idx="0">
                  <c:v>Albanci</c:v>
                </c:pt>
                <c:pt idx="1">
                  <c:v>Srbi</c:v>
                </c:pt>
                <c:pt idx="2">
                  <c:v>Romi</c:v>
                </c:pt>
                <c:pt idx="3">
                  <c:v>Bošnjaci</c:v>
                </c:pt>
                <c:pt idx="4">
                  <c:v>Aškalije</c:v>
                </c:pt>
                <c:pt idx="5">
                  <c:v>Crnogorci</c:v>
                </c:pt>
                <c:pt idx="6">
                  <c:v>Mađari</c:v>
                </c:pt>
                <c:pt idx="7">
                  <c:v>Egipćani</c:v>
                </c:pt>
                <c:pt idx="8">
                  <c:v>Turci</c:v>
                </c:pt>
                <c:pt idx="9">
                  <c:v>Goranci</c:v>
                </c:pt>
                <c:pt idx="10">
                  <c:v>ostalo/nep.</c:v>
                </c:pt>
              </c:strCache>
            </c:strRef>
          </c:cat>
          <c:val>
            <c:numRef>
              <c:f>Sheet1!$B$2:$L$2</c:f>
              <c:numCache>
                <c:formatCode>#,##0</c:formatCode>
                <c:ptCount val="11"/>
                <c:pt idx="0">
                  <c:v>10412</c:v>
                </c:pt>
                <c:pt idx="1">
                  <c:v>1413</c:v>
                </c:pt>
                <c:pt idx="2">
                  <c:v>93</c:v>
                </c:pt>
                <c:pt idx="3">
                  <c:v>38</c:v>
                </c:pt>
                <c:pt idx="4">
                  <c:v>20</c:v>
                </c:pt>
                <c:pt idx="5">
                  <c:v>16</c:v>
                </c:pt>
                <c:pt idx="6">
                  <c:v>13</c:v>
                </c:pt>
                <c:pt idx="7">
                  <c:v>11</c:v>
                </c:pt>
                <c:pt idx="8">
                  <c:v>7</c:v>
                </c:pt>
                <c:pt idx="9">
                  <c:v>4</c:v>
                </c:pt>
                <c:pt idx="10">
                  <c:v>289</c:v>
                </c:pt>
              </c:numCache>
            </c:numRef>
          </c:val>
        </c:ser>
        <c:gapDepth val="0"/>
        <c:shape val="box"/>
        <c:axId val="89508480"/>
        <c:axId val="89510272"/>
        <c:axId val="0"/>
      </c:bar3DChart>
      <c:catAx>
        <c:axId val="89508480"/>
        <c:scaling>
          <c:orientation val="minMax"/>
        </c:scaling>
        <c:axPos val="b"/>
        <c:numFmt formatCode="General" sourceLinked="1"/>
        <c:tickLblPos val="low"/>
        <c:spPr>
          <a:ln w="4675">
            <a:solidFill>
              <a:schemeClr val="tx1"/>
            </a:solidFill>
            <a:prstDash val="solid"/>
          </a:ln>
        </c:spPr>
        <c:txPr>
          <a:bodyPr rot="2280000" vert="horz"/>
          <a:lstStyle/>
          <a:p>
            <a:pPr>
              <a:defRPr lang="sr-Latn-CS" sz="14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9510272"/>
        <c:crosses val="autoZero"/>
        <c:auto val="1"/>
        <c:lblAlgn val="ctr"/>
        <c:lblOffset val="100"/>
        <c:tickLblSkip val="1"/>
        <c:tickMarkSkip val="1"/>
      </c:catAx>
      <c:valAx>
        <c:axId val="89510272"/>
        <c:scaling>
          <c:orientation val="minMax"/>
          <c:max val="11000"/>
          <c:min val="0"/>
        </c:scaling>
        <c:axPos val="l"/>
        <c:majorGridlines>
          <c:spPr>
            <a:ln w="4675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#,##0" sourceLinked="1"/>
        <c:tickLblPos val="nextTo"/>
        <c:spPr>
          <a:ln w="46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178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9508480"/>
        <c:crosses val="autoZero"/>
        <c:crossBetween val="between"/>
        <c:majorUnit val="1000"/>
      </c:valAx>
      <c:spPr>
        <a:noFill/>
        <a:ln w="2539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650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475818040871222"/>
          <c:y val="4.1547173140272606E-2"/>
          <c:w val="0.77142857142858234"/>
          <c:h val="0.75299760191846565"/>
        </c:manualLayout>
      </c:layout>
      <c:bar3DChart>
        <c:barDir val="col"/>
        <c:grouping val="clustered"/>
        <c:ser>
          <c:idx val="0"/>
          <c:order val="0"/>
          <c:spPr>
            <a:gradFill rotWithShape="0">
              <a:gsLst>
                <a:gs pos="0">
                  <a:srgbClr val="BBE0E3">
                    <a:gamma/>
                    <a:shade val="72941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8701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1.9063263729030801E-2"/>
                  <c:y val="3.0367148873832642E-2"/>
                </c:manualLayout>
              </c:layout>
              <c:showVal val="1"/>
            </c:dLbl>
            <c:dLbl>
              <c:idx val="1"/>
              <c:layout>
                <c:manualLayout>
                  <c:x val="1.2373561188214147E-2"/>
                  <c:y val="3.3997131172556989E-2"/>
                </c:manualLayout>
              </c:layout>
              <c:showVal val="1"/>
            </c:dLbl>
            <c:dLbl>
              <c:idx val="2"/>
              <c:layout>
                <c:manualLayout>
                  <c:x val="4.8474164610020805E-3"/>
                  <c:y val="7.1067733976577924E-3"/>
                </c:manualLayout>
              </c:layout>
              <c:showVal val="1"/>
            </c:dLbl>
            <c:dLbl>
              <c:idx val="3"/>
              <c:layout>
                <c:manualLayout>
                  <c:x val="8.7134885649863495E-3"/>
                  <c:y val="1.0155801745712173E-2"/>
                </c:manualLayout>
              </c:layout>
              <c:showVal val="1"/>
            </c:dLbl>
            <c:dLbl>
              <c:idx val="4"/>
              <c:layout>
                <c:manualLayout>
                  <c:x val="5.9089214448107075E-3"/>
                  <c:y val="5.7295672343282734E-3"/>
                </c:manualLayout>
              </c:layout>
              <c:showVal val="1"/>
            </c:dLbl>
            <c:dLbl>
              <c:idx val="5"/>
              <c:layout>
                <c:manualLayout>
                  <c:x val="5.3640559767649471E-3"/>
                  <c:y val="1.3809741805530141E-2"/>
                </c:manualLayout>
              </c:layout>
              <c:showVal val="1"/>
            </c:dLbl>
            <c:dLbl>
              <c:idx val="6"/>
              <c:layout>
                <c:manualLayout>
                  <c:x val="6.7470802105128909E-3"/>
                  <c:y val="1.7186565342123063E-2"/>
                </c:manualLayout>
              </c:layout>
              <c:showVal val="1"/>
            </c:dLbl>
            <c:dLbl>
              <c:idx val="7"/>
              <c:layout>
                <c:manualLayout>
                  <c:x val="5.288530951071793E-3"/>
                  <c:y val="2.5128029054507561E-2"/>
                </c:manualLayout>
              </c:layout>
              <c:showVal val="1"/>
            </c:dLbl>
            <c:dLbl>
              <c:idx val="8"/>
              <c:layout>
                <c:manualLayout>
                  <c:x val="4.7434875677712556E-3"/>
                  <c:y val="2.6772874320942441E-2"/>
                </c:manualLayout>
              </c:layout>
              <c:showVal val="1"/>
            </c:dLbl>
            <c:dLbl>
              <c:idx val="9"/>
              <c:layout>
                <c:manualLayout>
                  <c:x val="8.2661206566104831E-3"/>
                  <c:y val="2.6626381004699998E-2"/>
                </c:manualLayout>
              </c:layout>
              <c:showVal val="1"/>
            </c:dLbl>
            <c:dLbl>
              <c:idx val="10"/>
              <c:layout>
                <c:manualLayout>
                  <c:x val="7.9490756724285832E-3"/>
                  <c:y val="3.5958157846548253E-2"/>
                </c:manualLayout>
              </c:layout>
              <c:showVal val="1"/>
            </c:dLbl>
            <c:dLbl>
              <c:idx val="11"/>
              <c:layout>
                <c:manualLayout>
                  <c:x val="7.9083330790628448E-3"/>
                  <c:y val="2.3255813953488382E-2"/>
                </c:manualLayout>
              </c:layout>
              <c:showVal val="1"/>
            </c:dLbl>
            <c:spPr>
              <a:noFill/>
              <a:ln w="37403">
                <a:noFill/>
              </a:ln>
            </c:spPr>
            <c:txPr>
              <a:bodyPr/>
              <a:lstStyle/>
              <a:p>
                <a:pPr>
                  <a:defRPr lang="sr-Latn-CS" sz="3200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Sheet1!$B$1:$M$1</c:f>
              <c:strCache>
                <c:ptCount val="12"/>
                <c:pt idx="0">
                  <c:v>Albanci</c:v>
                </c:pt>
                <c:pt idx="1">
                  <c:v>Srbi</c:v>
                </c:pt>
                <c:pt idx="2">
                  <c:v>Romi</c:v>
                </c:pt>
                <c:pt idx="3">
                  <c:v>Bošnjaci</c:v>
                </c:pt>
                <c:pt idx="4">
                  <c:v>Crnogorci</c:v>
                </c:pt>
                <c:pt idx="5">
                  <c:v>Aškalije</c:v>
                </c:pt>
                <c:pt idx="6">
                  <c:v>Egipćani</c:v>
                </c:pt>
                <c:pt idx="7">
                  <c:v>Mađari</c:v>
                </c:pt>
                <c:pt idx="8">
                  <c:v>Turci</c:v>
                </c:pt>
                <c:pt idx="9">
                  <c:v>Goranci</c:v>
                </c:pt>
                <c:pt idx="10">
                  <c:v>Makedonci</c:v>
                </c:pt>
                <c:pt idx="11">
                  <c:v>ostalo/nep.</c:v>
                </c:pt>
              </c:strCache>
            </c:strRef>
          </c:cat>
          <c:val>
            <c:numRef>
              <c:f>Sheet1!$B$2:$M$2</c:f>
              <c:numCache>
                <c:formatCode>#,##0</c:formatCode>
                <c:ptCount val="12"/>
                <c:pt idx="0">
                  <c:v>10705</c:v>
                </c:pt>
                <c:pt idx="1">
                  <c:v>2227</c:v>
                </c:pt>
                <c:pt idx="2">
                  <c:v>167</c:v>
                </c:pt>
                <c:pt idx="3">
                  <c:v>93</c:v>
                </c:pt>
                <c:pt idx="4">
                  <c:v>44</c:v>
                </c:pt>
                <c:pt idx="5">
                  <c:v>28</c:v>
                </c:pt>
                <c:pt idx="6">
                  <c:v>22</c:v>
                </c:pt>
                <c:pt idx="7">
                  <c:v>13</c:v>
                </c:pt>
                <c:pt idx="8">
                  <c:v>10</c:v>
                </c:pt>
                <c:pt idx="9">
                  <c:v>8</c:v>
                </c:pt>
                <c:pt idx="10" formatCode="0">
                  <c:v>3</c:v>
                </c:pt>
                <c:pt idx="11" formatCode="0">
                  <c:v>340</c:v>
                </c:pt>
              </c:numCache>
            </c:numRef>
          </c:val>
        </c:ser>
        <c:gapDepth val="0"/>
        <c:shape val="box"/>
        <c:axId val="89664512"/>
        <c:axId val="89674496"/>
        <c:axId val="0"/>
      </c:bar3DChart>
      <c:catAx>
        <c:axId val="89664512"/>
        <c:scaling>
          <c:orientation val="minMax"/>
        </c:scaling>
        <c:axPos val="b"/>
        <c:numFmt formatCode="General" sourceLinked="1"/>
        <c:tickLblPos val="low"/>
        <c:spPr>
          <a:ln w="4676">
            <a:solidFill>
              <a:schemeClr val="tx1"/>
            </a:solidFill>
            <a:prstDash val="solid"/>
          </a:ln>
        </c:spPr>
        <c:txPr>
          <a:bodyPr rot="2280000" vert="horz"/>
          <a:lstStyle/>
          <a:p>
            <a:pPr>
              <a:defRPr lang="sr-Latn-CS" sz="1325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9674496"/>
        <c:crosses val="autoZero"/>
        <c:auto val="1"/>
        <c:lblAlgn val="ctr"/>
        <c:lblOffset val="100"/>
        <c:tickLblSkip val="1"/>
        <c:tickMarkSkip val="1"/>
      </c:catAx>
      <c:valAx>
        <c:axId val="89674496"/>
        <c:scaling>
          <c:orientation val="minMax"/>
          <c:max val="11500"/>
          <c:min val="0"/>
        </c:scaling>
        <c:axPos val="l"/>
        <c:majorGridlines>
          <c:spPr>
            <a:ln w="4676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#,##0" sourceLinked="1"/>
        <c:tickLblPos val="nextTo"/>
        <c:spPr>
          <a:ln w="467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178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9664512"/>
        <c:crosses val="autoZero"/>
        <c:crossBetween val="between"/>
        <c:majorUnit val="1000"/>
      </c:valAx>
      <c:spPr>
        <a:noFill/>
        <a:ln w="2539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651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r-Latn-CS"/>
  <c:chart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1904761904761914E-2"/>
          <c:y val="2.6378896882494011E-2"/>
          <c:w val="0.8396825396825397"/>
          <c:h val="0.80335731414868161"/>
        </c:manualLayout>
      </c:layout>
      <c:bar3DChart>
        <c:barDir val="col"/>
        <c:grouping val="clustered"/>
        <c:ser>
          <c:idx val="0"/>
          <c:order val="0"/>
          <c:spPr>
            <a:gradFill rotWithShape="0">
              <a:gsLst>
                <a:gs pos="0">
                  <a:srgbClr val="BBE0E3">
                    <a:gamma/>
                    <a:shade val="72941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8776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1.5892366783424192E-2"/>
                  <c:y val="1.7483236536134858E-2"/>
                </c:manualLayout>
              </c:layout>
              <c:showVal val="1"/>
            </c:dLbl>
            <c:dLbl>
              <c:idx val="1"/>
              <c:layout>
                <c:manualLayout>
                  <c:x val="1.1791428710340808E-2"/>
                  <c:y val="2.2424026815925202E-2"/>
                </c:manualLayout>
              </c:layout>
              <c:showVal val="1"/>
            </c:dLbl>
            <c:dLbl>
              <c:idx val="2"/>
              <c:layout>
                <c:manualLayout>
                  <c:x val="1.545525813719764E-2"/>
                  <c:y val="1.0745978546482089E-2"/>
                </c:manualLayout>
              </c:layout>
              <c:showVal val="1"/>
            </c:dLbl>
            <c:dLbl>
              <c:idx val="3"/>
              <c:layout>
                <c:manualLayout>
                  <c:x val="1.2562550832937535E-2"/>
                  <c:y val="9.9176153390059182E-3"/>
                </c:manualLayout>
              </c:layout>
              <c:showVal val="1"/>
            </c:dLbl>
            <c:dLbl>
              <c:idx val="4"/>
              <c:layout>
                <c:manualLayout>
                  <c:x val="9.6328445407575861E-3"/>
                  <c:y val="1.7439031538984164E-2"/>
                </c:manualLayout>
              </c:layout>
              <c:showVal val="1"/>
            </c:dLbl>
            <c:dLbl>
              <c:idx val="5"/>
              <c:layout>
                <c:manualLayout>
                  <c:x val="1.2555940837973758E-2"/>
                  <c:y val="2.7141953641337001E-2"/>
                </c:manualLayout>
              </c:layout>
              <c:showVal val="1"/>
            </c:dLbl>
            <c:dLbl>
              <c:idx val="6"/>
              <c:layout>
                <c:manualLayout>
                  <c:x val="1.0849129396015624E-2"/>
                  <c:y val="2.7271447996711305E-2"/>
                </c:manualLayout>
              </c:layout>
              <c:showVal val="1"/>
            </c:dLbl>
            <c:dLbl>
              <c:idx val="7"/>
              <c:layout>
                <c:manualLayout>
                  <c:x val="1.0170893160413771E-2"/>
                  <c:y val="6.2975495749154039E-3"/>
                </c:manualLayout>
              </c:layout>
              <c:showVal val="1"/>
            </c:dLbl>
            <c:spPr>
              <a:noFill/>
              <a:ln w="37553">
                <a:noFill/>
              </a:ln>
            </c:spPr>
            <c:txPr>
              <a:bodyPr/>
              <a:lstStyle/>
              <a:p>
                <a:pPr>
                  <a:defRPr sz="4399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Sheet1!$B$1:$G$1</c:f>
              <c:strCache>
                <c:ptCount val="6"/>
                <c:pt idx="0">
                  <c:v>Albanci</c:v>
                </c:pt>
                <c:pt idx="1">
                  <c:v>Srbi</c:v>
                </c:pt>
                <c:pt idx="2">
                  <c:v>Aškalije</c:v>
                </c:pt>
                <c:pt idx="3">
                  <c:v>Romi</c:v>
                </c:pt>
                <c:pt idx="4">
                  <c:v>Turci</c:v>
                </c:pt>
                <c:pt idx="5">
                  <c:v>nepozn.</c:v>
                </c:pt>
              </c:strCache>
            </c:strRef>
          </c:cat>
          <c:val>
            <c:numRef>
              <c:f>Sheet1!$B$2:$G$2</c:f>
              <c:numCache>
                <c:formatCode>#,##0</c:formatCode>
                <c:ptCount val="6"/>
                <c:pt idx="0">
                  <c:v>185</c:v>
                </c:pt>
                <c:pt idx="1">
                  <c:v>34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  <c:pt idx="5">
                  <c:v>5</c:v>
                </c:pt>
              </c:numCache>
            </c:numRef>
          </c:val>
        </c:ser>
        <c:gapDepth val="0"/>
        <c:shape val="box"/>
        <c:axId val="85452288"/>
        <c:axId val="85453824"/>
        <c:axId val="0"/>
      </c:bar3DChart>
      <c:catAx>
        <c:axId val="85452288"/>
        <c:scaling>
          <c:orientation val="minMax"/>
        </c:scaling>
        <c:axPos val="b"/>
        <c:numFmt formatCode="General" sourceLinked="1"/>
        <c:tickLblPos val="low"/>
        <c:spPr>
          <a:ln w="4694">
            <a:solidFill>
              <a:schemeClr val="tx1"/>
            </a:solidFill>
            <a:prstDash val="solid"/>
          </a:ln>
        </c:spPr>
        <c:txPr>
          <a:bodyPr rot="2280000" vert="horz"/>
          <a:lstStyle/>
          <a:p>
            <a:pPr>
              <a:defRPr lang="sr-Latn-CS" sz="1479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5453824"/>
        <c:crosses val="autoZero"/>
        <c:auto val="1"/>
        <c:lblAlgn val="ctr"/>
        <c:lblOffset val="100"/>
        <c:tickLblSkip val="1"/>
        <c:tickMarkSkip val="1"/>
      </c:catAx>
      <c:valAx>
        <c:axId val="85453824"/>
        <c:scaling>
          <c:orientation val="minMax"/>
          <c:max val="200"/>
          <c:min val="0"/>
        </c:scaling>
        <c:axPos val="l"/>
        <c:majorGridlines>
          <c:spPr>
            <a:ln w="4694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#,##0" sourceLinked="1"/>
        <c:tickLblPos val="nextTo"/>
        <c:spPr>
          <a:ln w="469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331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5452288"/>
        <c:crosses val="autoZero"/>
        <c:crossBetween val="between"/>
      </c:valAx>
      <c:spPr>
        <a:noFill/>
        <a:ln w="2539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661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1904761904761914E-2"/>
          <c:y val="2.1582733812949641E-2"/>
          <c:w val="0.92222222222222228"/>
          <c:h val="0.88009592326139163"/>
        </c:manualLayout>
      </c:layout>
      <c:bar3DChart>
        <c:barDir val="col"/>
        <c:grouping val="clustered"/>
        <c:ser>
          <c:idx val="0"/>
          <c:order val="0"/>
          <c:spPr>
            <a:gradFill rotWithShape="0">
              <a:gsLst>
                <a:gs pos="0">
                  <a:srgbClr val="BBE0E3">
                    <a:gamma/>
                    <a:shade val="69804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6421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1.7728698546827987E-2"/>
                  <c:y val="1.3383374198996495E-2"/>
                </c:manualLayout>
              </c:layout>
              <c:showVal val="1"/>
            </c:dLbl>
            <c:dLbl>
              <c:idx val="1"/>
              <c:layout>
                <c:manualLayout>
                  <c:x val="1.9680238140964142E-2"/>
                  <c:y val="1.438161674932004E-2"/>
                </c:manualLayout>
              </c:layout>
              <c:showVal val="1"/>
            </c:dLbl>
            <c:dLbl>
              <c:idx val="2"/>
              <c:layout>
                <c:manualLayout>
                  <c:x val="2.2712587755798798E-2"/>
                  <c:y val="1.1375581017873438E-2"/>
                </c:manualLayout>
              </c:layout>
              <c:showVal val="1"/>
            </c:dLbl>
            <c:dLbl>
              <c:idx val="3"/>
              <c:layout>
                <c:manualLayout>
                  <c:x val="2.1406546742632877E-2"/>
                  <c:y val="1.1757139499650088E-2"/>
                </c:manualLayout>
              </c:layout>
              <c:showVal val="1"/>
            </c:dLbl>
            <c:dLbl>
              <c:idx val="4"/>
              <c:layout>
                <c:manualLayout>
                  <c:xMode val="edge"/>
                  <c:yMode val="edge"/>
                  <c:x val="0.83015873015873065"/>
                  <c:y val="0.7649880095923266"/>
                </c:manualLayout>
              </c:layout>
              <c:showVal val="1"/>
            </c:dLbl>
            <c:spPr>
              <a:noFill/>
              <a:ln w="32841">
                <a:noFill/>
              </a:ln>
            </c:spPr>
            <c:txPr>
              <a:bodyPr/>
              <a:lstStyle/>
              <a:p>
                <a:pPr>
                  <a:defRPr sz="4398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Sheet1!$B$1:$E$1</c:f>
              <c:strCache>
                <c:ptCount val="4"/>
                <c:pt idx="0">
                  <c:v>civili</c:v>
                </c:pt>
                <c:pt idx="1">
                  <c:v>vojnici</c:v>
                </c:pt>
                <c:pt idx="2">
                  <c:v>policajci</c:v>
                </c:pt>
                <c:pt idx="3">
                  <c:v>nepozn.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90</c:v>
                </c:pt>
                <c:pt idx="1">
                  <c:v>74</c:v>
                </c:pt>
                <c:pt idx="2">
                  <c:v>1</c:v>
                </c:pt>
                <c:pt idx="3">
                  <c:v>15</c:v>
                </c:pt>
              </c:numCache>
            </c:numRef>
          </c:val>
        </c:ser>
        <c:gapDepth val="0"/>
        <c:shape val="box"/>
        <c:axId val="83736064"/>
        <c:axId val="83737600"/>
        <c:axId val="0"/>
      </c:bar3DChart>
      <c:catAx>
        <c:axId val="83736064"/>
        <c:scaling>
          <c:orientation val="minMax"/>
        </c:scaling>
        <c:axPos val="b"/>
        <c:numFmt formatCode="General" sourceLinked="1"/>
        <c:tickLblPos val="low"/>
        <c:spPr>
          <a:ln w="410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799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3737600"/>
        <c:crosses val="autoZero"/>
        <c:auto val="1"/>
        <c:lblAlgn val="ctr"/>
        <c:lblOffset val="100"/>
        <c:tickLblSkip val="1"/>
        <c:tickMarkSkip val="1"/>
      </c:catAx>
      <c:valAx>
        <c:axId val="83737600"/>
        <c:scaling>
          <c:orientation val="minMax"/>
          <c:max val="100"/>
          <c:min val="0"/>
        </c:scaling>
        <c:axPos val="l"/>
        <c:majorGridlines>
          <c:spPr>
            <a:ln w="4105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General" sourceLinked="1"/>
        <c:tickLblPos val="nextTo"/>
        <c:spPr>
          <a:ln w="410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293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3736064"/>
        <c:crosses val="autoZero"/>
        <c:crossBetween val="between"/>
      </c:valAx>
      <c:spPr>
        <a:noFill/>
        <a:ln w="2539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327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autoTitleDeleted val="1"/>
    <c:view3D>
      <c:hPercent val="62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2130177514792898E-2"/>
          <c:y val="2.1077283372365533E-2"/>
          <c:w val="0.92307692307692257"/>
          <c:h val="0.88524590163934425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76078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5988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3.1407908751502782E-2"/>
                  <c:y val="-2.4794143087719933E-2"/>
                </c:manualLayout>
              </c:layout>
              <c:showVal val="1"/>
            </c:dLbl>
            <c:dLbl>
              <c:idx val="1"/>
              <c:layout>
                <c:manualLayout>
                  <c:x val="3.9701425265057481E-2"/>
                  <c:y val="-2.0511855610347605E-2"/>
                </c:manualLayout>
              </c:layout>
              <c:showVal val="1"/>
            </c:dLbl>
            <c:spPr>
              <a:noFill/>
              <a:ln w="31974">
                <a:noFill/>
              </a:ln>
            </c:spPr>
            <c:txPr>
              <a:bodyPr/>
              <a:lstStyle/>
              <a:p>
                <a:pPr>
                  <a:defRPr sz="4398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muškarci</c:v>
                </c:pt>
                <c:pt idx="1">
                  <c:v>žene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164</c:v>
                </c:pt>
                <c:pt idx="1">
                  <c:v>16</c:v>
                </c:pt>
              </c:numCache>
            </c:numRef>
          </c:val>
        </c:ser>
        <c:gapDepth val="0"/>
        <c:shape val="box"/>
        <c:axId val="85841792"/>
        <c:axId val="85843328"/>
        <c:axId val="0"/>
      </c:bar3DChart>
      <c:catAx>
        <c:axId val="85841792"/>
        <c:scaling>
          <c:orientation val="minMax"/>
        </c:scaling>
        <c:axPos val="b"/>
        <c:numFmt formatCode="General" sourceLinked="1"/>
        <c:tickLblPos val="low"/>
        <c:spPr>
          <a:ln w="39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999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5843328"/>
        <c:crosses val="autoZero"/>
        <c:auto val="1"/>
        <c:lblAlgn val="ctr"/>
        <c:lblOffset val="100"/>
        <c:tickLblSkip val="1"/>
        <c:tickMarkSkip val="1"/>
      </c:catAx>
      <c:valAx>
        <c:axId val="85843328"/>
        <c:scaling>
          <c:orientation val="minMax"/>
          <c:max val="200"/>
          <c:min val="0"/>
        </c:scaling>
        <c:axPos val="l"/>
        <c:majorGridlines>
          <c:spPr>
            <a:ln w="3996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General" sourceLinked="1"/>
        <c:tickLblPos val="nextTo"/>
        <c:spPr>
          <a:ln w="39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258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5841792"/>
        <c:crosses val="autoZero"/>
        <c:crossBetween val="between"/>
        <c:minorUnit val="20"/>
      </c:valAx>
      <c:spPr>
        <a:noFill/>
        <a:ln w="2539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329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r-Latn-CS"/>
  <c:chart>
    <c:title>
      <c:layout/>
    </c:title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1904761904761914E-2"/>
          <c:y val="2.6378896882494011E-2"/>
          <c:w val="0.92222222222222228"/>
          <c:h val="0.89448441247002464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76078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7843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1.1043844929219913E-2"/>
                  <c:y val="-1.5179702537182852E-2"/>
                </c:manualLayout>
              </c:layout>
              <c:showVal val="1"/>
            </c:dLbl>
            <c:dLbl>
              <c:idx val="1"/>
              <c:layout>
                <c:manualLayout>
                  <c:x val="1.0735887491675481E-2"/>
                  <c:y val="-6.4048812080308142E-3"/>
                </c:manualLayout>
              </c:layout>
              <c:showVal val="1"/>
            </c:dLbl>
            <c:dLbl>
              <c:idx val="2"/>
              <c:layout>
                <c:manualLayout>
                  <c:x val="1.2936204802757862E-2"/>
                  <c:y val="-3.946893002011116E-3"/>
                </c:manualLayout>
              </c:layout>
              <c:showVal val="1"/>
            </c:dLbl>
            <c:dLbl>
              <c:idx val="3"/>
              <c:layout>
                <c:manualLayout>
                  <c:x val="8.5973674932424502E-3"/>
                  <c:y val="-1.0868527797661676E-3"/>
                </c:manualLayout>
              </c:layout>
              <c:showVal val="1"/>
            </c:dLbl>
            <c:dLbl>
              <c:idx val="4"/>
              <c:layout>
                <c:manualLayout>
                  <c:x val="9.7544756532299496E-3"/>
                  <c:y val="-1.2844530797286745E-2"/>
                </c:manualLayout>
              </c:layout>
              <c:showVal val="1"/>
            </c:dLbl>
            <c:dLbl>
              <c:idx val="5"/>
              <c:layout>
                <c:manualLayout>
                  <c:x val="1.7108551729541271E-2"/>
                  <c:y val="-7.521730238265671E-3"/>
                </c:manualLayout>
              </c:layout>
              <c:showVal val="1"/>
            </c:dLbl>
            <c:dLbl>
              <c:idx val="6"/>
              <c:layout>
                <c:manualLayout>
                  <c:x val="1.1747127920485463E-2"/>
                  <c:y val="-1.6455643044619422E-2"/>
                </c:manualLayout>
              </c:layout>
              <c:showVal val="1"/>
            </c:dLbl>
            <c:dLbl>
              <c:idx val="7"/>
              <c:layout>
                <c:manualLayout>
                  <c:x val="8.1394948582248997E-3"/>
                  <c:y val="-5.0236220472440994E-3"/>
                </c:manualLayout>
              </c:layout>
              <c:showVal val="1"/>
            </c:dLbl>
            <c:spPr>
              <a:noFill/>
              <a:ln w="35688">
                <a:noFill/>
              </a:ln>
            </c:spPr>
            <c:txPr>
              <a:bodyPr/>
              <a:lstStyle/>
              <a:p>
                <a:pPr>
                  <a:defRPr sz="2800" b="1" i="0" u="none" strike="noStrike" baseline="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Sheet1!$B$1:$I$1</c:f>
              <c:strCache>
                <c:ptCount val="8"/>
                <c:pt idx="0">
                  <c:v>do 7</c:v>
                </c:pt>
                <c:pt idx="1">
                  <c:v>8-18</c:v>
                </c:pt>
                <c:pt idx="2">
                  <c:v>19-25</c:v>
                </c:pt>
                <c:pt idx="3">
                  <c:v>26-35</c:v>
                </c:pt>
                <c:pt idx="4">
                  <c:v>36-55</c:v>
                </c:pt>
                <c:pt idx="5">
                  <c:v>56-70</c:v>
                </c:pt>
                <c:pt idx="6">
                  <c:v>preko 70</c:v>
                </c:pt>
                <c:pt idx="7">
                  <c:v>nepoznato</c:v>
                </c:pt>
              </c:strCache>
            </c:strRef>
          </c:cat>
          <c:val>
            <c:numRef>
              <c:f>Sheet1!$B$2:$I$2</c:f>
              <c:numCache>
                <c:formatCode>#,##0</c:formatCode>
                <c:ptCount val="8"/>
                <c:pt idx="0">
                  <c:v>5</c:v>
                </c:pt>
                <c:pt idx="1">
                  <c:v>13</c:v>
                </c:pt>
                <c:pt idx="2">
                  <c:v>41</c:v>
                </c:pt>
                <c:pt idx="3">
                  <c:v>31</c:v>
                </c:pt>
                <c:pt idx="4">
                  <c:v>41</c:v>
                </c:pt>
                <c:pt idx="5" formatCode="0">
                  <c:v>25</c:v>
                </c:pt>
                <c:pt idx="6" formatCode="0">
                  <c:v>16</c:v>
                </c:pt>
                <c:pt idx="7" formatCode="0">
                  <c:v>8</c:v>
                </c:pt>
              </c:numCache>
            </c:numRef>
          </c:val>
        </c:ser>
        <c:gapWidth val="102"/>
        <c:gapDepth val="0"/>
        <c:shape val="box"/>
        <c:axId val="86035840"/>
        <c:axId val="86037632"/>
        <c:axId val="0"/>
      </c:bar3DChart>
      <c:catAx>
        <c:axId val="86035840"/>
        <c:scaling>
          <c:orientation val="minMax"/>
        </c:scaling>
        <c:axPos val="b"/>
        <c:numFmt formatCode="General" sourceLinked="1"/>
        <c:tickLblPos val="low"/>
        <c:spPr>
          <a:ln w="44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4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6037632"/>
        <c:crosses val="autoZero"/>
        <c:auto val="1"/>
        <c:lblAlgn val="ctr"/>
        <c:lblOffset val="100"/>
        <c:tickLblSkip val="1"/>
        <c:tickMarkSkip val="1"/>
      </c:catAx>
      <c:valAx>
        <c:axId val="86037632"/>
        <c:scaling>
          <c:orientation val="minMax"/>
          <c:max val="50"/>
        </c:scaling>
        <c:axPos val="l"/>
        <c:majorGridlines>
          <c:spPr>
            <a:ln w="3175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#,##0" sourceLinked="1"/>
        <c:tickLblPos val="nextTo"/>
        <c:spPr>
          <a:ln w="44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265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6035840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529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r-Latn-CS"/>
  <c:chart>
    <c:title>
      <c:layout/>
    </c:title>
    <c:view3D>
      <c:hPercent val="60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666666666666668E-2"/>
          <c:y val="2.3195876288659802E-2"/>
          <c:w val="0.91746031746031742"/>
          <c:h val="0.87371134020618946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69804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8563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3.7802342014940489E-2"/>
                  <c:y val="-1.9006423539162806E-2"/>
                </c:manualLayout>
              </c:layout>
              <c:showVal val="1"/>
            </c:dLbl>
            <c:dLbl>
              <c:idx val="1"/>
              <c:layout>
                <c:manualLayout>
                  <c:x val="4.5330551629764231E-2"/>
                  <c:y val="-1.7529354883271168E-2"/>
                </c:manualLayout>
              </c:layout>
              <c:showVal val="1"/>
            </c:dLbl>
            <c:spPr>
              <a:noFill/>
              <a:ln w="37127">
                <a:noFill/>
              </a:ln>
            </c:spPr>
            <c:txPr>
              <a:bodyPr/>
              <a:lstStyle/>
              <a:p>
                <a:pPr>
                  <a:defRPr sz="4398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1998.</c:v>
                </c:pt>
                <c:pt idx="1">
                  <c:v>1999.</c:v>
                </c:pt>
              </c:strCache>
            </c:strRef>
          </c:cat>
          <c:val>
            <c:numRef>
              <c:f>Sheet1!$B$2:$C$2</c:f>
              <c:numCache>
                <c:formatCode>0</c:formatCode>
                <c:ptCount val="2"/>
                <c:pt idx="0">
                  <c:v>56</c:v>
                </c:pt>
                <c:pt idx="1">
                  <c:v>124</c:v>
                </c:pt>
              </c:numCache>
            </c:numRef>
          </c:val>
        </c:ser>
        <c:gapDepth val="0"/>
        <c:shape val="box"/>
        <c:axId val="86214144"/>
        <c:axId val="86215680"/>
        <c:axId val="0"/>
      </c:bar3DChart>
      <c:catAx>
        <c:axId val="86214144"/>
        <c:scaling>
          <c:orientation val="minMax"/>
        </c:scaling>
        <c:axPos val="b"/>
        <c:numFmt formatCode="General" sourceLinked="1"/>
        <c:tickLblPos val="low"/>
        <c:spPr>
          <a:ln w="46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2399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6215680"/>
        <c:crosses val="autoZero"/>
        <c:auto val="1"/>
        <c:lblAlgn val="ctr"/>
        <c:lblOffset val="100"/>
        <c:tickLblSkip val="1"/>
        <c:tickMarkSkip val="1"/>
      </c:catAx>
      <c:valAx>
        <c:axId val="86215680"/>
        <c:scaling>
          <c:orientation val="minMax"/>
        </c:scaling>
        <c:axPos val="l"/>
        <c:majorGridlines>
          <c:spPr>
            <a:ln w="4641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0" sourceLinked="1"/>
        <c:tickLblPos val="nextTo"/>
        <c:spPr>
          <a:ln w="46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352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6214144"/>
        <c:crosses val="autoZero"/>
        <c:crossBetween val="between"/>
      </c:valAx>
      <c:spPr>
        <a:noFill/>
        <a:ln w="2538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448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r-Latn-CS"/>
  <c:chart>
    <c:view3D>
      <c:rotX val="9"/>
      <c:hPercent val="100"/>
      <c:rotY val="27"/>
      <c:depthPercent val="90"/>
      <c:perspective val="30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CCC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CCC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0235525024533862E-2"/>
          <c:y val="4.8473967684021554E-2"/>
          <c:w val="0.91854759568204059"/>
          <c:h val="0.88330341113105926"/>
        </c:manualLayout>
      </c:layout>
      <c:line3DChart>
        <c:grouping val="standard"/>
        <c:ser>
          <c:idx val="0"/>
          <c:order val="0"/>
          <c:spPr>
            <a:solidFill>
              <a:srgbClr val="FF8080"/>
            </a:solidFill>
            <a:ln w="50113">
              <a:noFill/>
            </a:ln>
          </c:spP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layout>
                <c:manualLayout>
                  <c:x val="-1.8526088849586522E-2"/>
                  <c:y val="-6.7111123481482293E-2"/>
                </c:manualLayout>
              </c:layout>
              <c:tx>
                <c:rich>
                  <a:bodyPr/>
                  <a:lstStyle/>
                  <a:p>
                    <a:r>
                      <a:rPr lang="sr-Latn-CS" smtClean="0"/>
                      <a:t>9</a:t>
                    </a:r>
                    <a:endParaRPr/>
                  </a:p>
                </c:rich>
              </c:tx>
              <c:showVal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layout>
                <c:manualLayout>
                  <c:x val="-6.5111066208982894E-3"/>
                  <c:y val="-3.7828903242404011E-2"/>
                </c:manualLayout>
              </c:layout>
              <c:showVal val="1"/>
            </c:dLbl>
            <c:dLbl>
              <c:idx val="10"/>
              <c:delete val="1"/>
            </c:dLbl>
            <c:dLbl>
              <c:idx val="11"/>
              <c:delete val="1"/>
            </c:dLbl>
            <c:spPr>
              <a:noFill/>
              <a:ln w="50113">
                <a:noFill/>
              </a:ln>
            </c:spPr>
            <c:txPr>
              <a:bodyPr/>
              <a:lstStyle/>
              <a:p>
                <a:pPr>
                  <a:defRPr lang="sr-Latn-CS" sz="2799" b="1" i="0" u="none" strike="noStrike" baseline="0">
                    <a:solidFill>
                      <a:srgbClr val="0070C0"/>
                    </a:solidFill>
                    <a:latin typeface="Arial"/>
                    <a:ea typeface="Arial"/>
                    <a:cs typeface="Arial"/>
                  </a:defRPr>
                </a:pPr>
                <a:endParaRPr lang="sr-Latn-CS"/>
              </a:p>
            </c:txPr>
            <c:showVal val="1"/>
          </c:dLbls>
          <c:cat>
            <c:strRef>
              <c:f>Statistika!$B$44:$M$44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Maj</c:v>
                </c:pt>
                <c:pt idx="5">
                  <c:v>Jun</c:v>
                </c:pt>
                <c:pt idx="6">
                  <c:v>Jul</c:v>
                </c:pt>
                <c:pt idx="7">
                  <c:v>Avg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Statistika!$B$45:$M$45</c:f>
              <c:numCache>
                <c:formatCode>0</c:formatCode>
                <c:ptCount val="12"/>
                <c:pt idx="0">
                  <c:v>4</c:v>
                </c:pt>
                <c:pt idx="1">
                  <c:v>0</c:v>
                </c:pt>
                <c:pt idx="2">
                  <c:v>0</c:v>
                </c:pt>
                <c:pt idx="3" formatCode="General">
                  <c:v>0</c:v>
                </c:pt>
                <c:pt idx="4" formatCode="General">
                  <c:v>0</c:v>
                </c:pt>
                <c:pt idx="5" formatCode="General">
                  <c:v>8</c:v>
                </c:pt>
                <c:pt idx="6">
                  <c:v>9</c:v>
                </c:pt>
                <c:pt idx="7">
                  <c:v>18</c:v>
                </c:pt>
                <c:pt idx="8">
                  <c:v>5</c:v>
                </c:pt>
                <c:pt idx="9">
                  <c:v>1</c:v>
                </c:pt>
                <c:pt idx="10">
                  <c:v>0</c:v>
                </c:pt>
                <c:pt idx="11">
                  <c:v>11</c:v>
                </c:pt>
              </c:numCache>
            </c:numRef>
          </c:val>
        </c:ser>
        <c:dLbls>
          <c:showVal val="1"/>
        </c:dLbls>
        <c:gapDepth val="160"/>
        <c:axId val="86372352"/>
        <c:axId val="86373888"/>
        <c:axId val="83742208"/>
      </c:line3DChart>
      <c:catAx>
        <c:axId val="86372352"/>
        <c:scaling>
          <c:orientation val="minMax"/>
        </c:scaling>
        <c:axPos val="b"/>
        <c:majorGridlines>
          <c:spPr>
            <a:ln w="6264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General" sourceLinked="1"/>
        <c:tickLblPos val="low"/>
        <c:spPr>
          <a:ln w="626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599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r-Latn-CS"/>
          </a:p>
        </c:txPr>
        <c:crossAx val="86373888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86373888"/>
        <c:scaling>
          <c:orientation val="minMax"/>
          <c:max val="50"/>
        </c:scaling>
        <c:axPos val="l"/>
        <c:majorGridlines>
          <c:spPr>
            <a:ln w="6264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0" sourceLinked="1"/>
        <c:tickLblPos val="nextTo"/>
        <c:spPr>
          <a:ln w="626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99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r-Latn-CS"/>
          </a:p>
        </c:txPr>
        <c:crossAx val="86372352"/>
        <c:crosses val="autoZero"/>
        <c:crossBetween val="between"/>
        <c:majorUnit val="10"/>
      </c:valAx>
      <c:serAx>
        <c:axId val="83742208"/>
        <c:scaling>
          <c:orientation val="minMax"/>
        </c:scaling>
        <c:delete val="1"/>
        <c:axPos val="b"/>
        <c:tickLblPos val="nextTo"/>
        <c:crossAx val="86373888"/>
        <c:crosses val="autoZero"/>
      </c:serAx>
      <c:spPr>
        <a:noFill/>
        <a:ln w="2538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74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r-Latn-C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plotArea>
      <c:layout>
        <c:manualLayout>
          <c:layoutTarget val="inner"/>
          <c:xMode val="edge"/>
          <c:yMode val="edge"/>
          <c:x val="1.4367816091954019E-2"/>
          <c:y val="1.9960079840319587E-2"/>
          <c:w val="0.97126436781609149"/>
          <c:h val="0.96007984031936477"/>
        </c:manualLayout>
      </c:layout>
      <c:barChart>
        <c:barDir val="col"/>
        <c:grouping val="clustered"/>
        <c:axId val="87822720"/>
        <c:axId val="87824640"/>
      </c:barChart>
      <c:catAx>
        <c:axId val="87822720"/>
        <c:scaling>
          <c:orientation val="minMax"/>
        </c:scaling>
        <c:axPos val="b"/>
        <c:majorTickMark val="cross"/>
        <c:tickLblPos val="nextTo"/>
        <c:spPr>
          <a:ln w="498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84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r-Latn-CS"/>
          </a:p>
        </c:txPr>
        <c:crossAx val="87824640"/>
        <c:crosses val="autoZero"/>
        <c:auto val="1"/>
        <c:lblAlgn val="ctr"/>
        <c:lblOffset val="100"/>
        <c:tickMarkSkip val="1"/>
      </c:catAx>
      <c:valAx>
        <c:axId val="87824640"/>
        <c:scaling>
          <c:orientation val="minMax"/>
        </c:scaling>
        <c:axPos val="l"/>
        <c:majorTickMark val="cross"/>
        <c:tickLblPos val="nextTo"/>
        <c:spPr>
          <a:ln w="498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84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r-Latn-CS"/>
          </a:p>
        </c:txPr>
        <c:crossAx val="87822720"/>
        <c:crosses val="autoZero"/>
        <c:crossBetween val="between"/>
      </c:valAx>
      <c:spPr>
        <a:noFill/>
        <a:ln w="2538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84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r-Latn-C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view3D>
      <c:rotX val="9"/>
      <c:hPercent val="100"/>
      <c:rotY val="27"/>
      <c:depthPercent val="60"/>
      <c:perspective val="30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CCC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CCC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3002584170489928E-2"/>
          <c:y val="2.318421040743401E-2"/>
          <c:w val="0.92307692307692257"/>
          <c:h val="0.8905950095969285"/>
        </c:manualLayout>
      </c:layout>
      <c:line3DChart>
        <c:grouping val="standard"/>
        <c:ser>
          <c:idx val="0"/>
          <c:order val="0"/>
          <c:spPr>
            <a:solidFill>
              <a:srgbClr val="FF8080"/>
            </a:solidFill>
            <a:ln w="46944">
              <a:noFill/>
            </a:ln>
          </c:spPr>
          <c:dLbls>
            <c:dLbl>
              <c:idx val="0"/>
              <c:layout>
                <c:manualLayout>
                  <c:x val="3.1902935713954187E-3"/>
                  <c:y val="-5.3164412140790013E-2"/>
                </c:manualLayout>
              </c:layout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2.3311279973297298E-2"/>
                  <c:y val="-5.7088296655225808E-2"/>
                </c:manualLayout>
              </c:layout>
              <c:tx>
                <c:rich>
                  <a:bodyPr/>
                  <a:lstStyle/>
                  <a:p>
                    <a:r>
                      <a:rPr lang="sr-Latn-CS" sz="2799" smtClean="0">
                        <a:solidFill>
                          <a:srgbClr val="0070C0"/>
                        </a:solidFill>
                      </a:rPr>
                      <a:t>23</a:t>
                    </a:r>
                    <a:endParaRPr lang="sr-Latn-CS" sz="2800">
                      <a:solidFill>
                        <a:srgbClr val="0070C0"/>
                      </a:solidFill>
                    </a:endParaRPr>
                  </a:p>
                </c:rich>
              </c:tx>
            </c:dLbl>
            <c:dLbl>
              <c:idx val="4"/>
              <c:layout>
                <c:manualLayout>
                  <c:x val="6.8124518356635199E-3"/>
                  <c:y val="-3.9927646556355396E-2"/>
                </c:manualLayout>
              </c:layout>
              <c:showVal val="1"/>
            </c:dLbl>
            <c:dLbl>
              <c:idx val="5"/>
              <c:layout>
                <c:manualLayout>
                  <c:x val="-4.5388514167145526E-3"/>
                  <c:y val="-6.6068376068376067E-2"/>
                </c:manualLayout>
              </c:layout>
              <c:showVal val="1"/>
            </c:dLbl>
            <c:dLbl>
              <c:idx val="6"/>
              <c:layout>
                <c:manualLayout>
                  <c:xMode val="edge"/>
                  <c:yMode val="edge"/>
                  <c:x val="1.0395010395010441E-3"/>
                  <c:y val="1.9193857965451159E-3"/>
                </c:manualLayout>
              </c:layout>
              <c:showVal val="1"/>
            </c:dLbl>
            <c:dLbl>
              <c:idx val="7"/>
              <c:layout>
                <c:manualLayout>
                  <c:xMode val="edge"/>
                  <c:yMode val="edge"/>
                  <c:x val="0.66632016632016977"/>
                  <c:y val="0.5143953934740928"/>
                </c:manualLayout>
              </c:layout>
              <c:showVal val="1"/>
            </c:dLbl>
            <c:dLbl>
              <c:idx val="8"/>
              <c:layout>
                <c:manualLayout>
                  <c:xMode val="edge"/>
                  <c:yMode val="edge"/>
                  <c:x val="0.66632016632016977"/>
                  <c:y val="0.18234165067178504"/>
                </c:manualLayout>
              </c:layout>
              <c:showVal val="1"/>
            </c:dLbl>
            <c:dLbl>
              <c:idx val="9"/>
              <c:layout>
                <c:manualLayout>
                  <c:xMode val="edge"/>
                  <c:yMode val="edge"/>
                  <c:x val="0.66632016632016977"/>
                  <c:y val="1.9193857965451159E-3"/>
                </c:manualLayout>
              </c:layout>
              <c:showVal val="1"/>
            </c:dLbl>
            <c:dLbl>
              <c:idx val="10"/>
              <c:layout>
                <c:manualLayout>
                  <c:xMode val="edge"/>
                  <c:yMode val="edge"/>
                  <c:x val="0.66632016632016977"/>
                  <c:y val="1.9193857965451159E-3"/>
                </c:manualLayout>
              </c:layout>
              <c:showVal val="1"/>
            </c:dLbl>
            <c:dLbl>
              <c:idx val="11"/>
              <c:layout>
                <c:manualLayout>
                  <c:xMode val="edge"/>
                  <c:yMode val="edge"/>
                  <c:x val="0.59147609147609159"/>
                  <c:y val="1.9193857965451159E-3"/>
                </c:manualLayout>
              </c:layout>
              <c:showVal val="1"/>
            </c:dLbl>
            <c:spPr>
              <a:noFill/>
              <a:ln w="46944">
                <a:noFill/>
              </a:ln>
            </c:spPr>
            <c:txPr>
              <a:bodyPr/>
              <a:lstStyle/>
              <a:p>
                <a:pPr>
                  <a:defRPr lang="sr-Latn-CS" sz="2799" b="1" i="0" u="none" strike="noStrike" baseline="0">
                    <a:solidFill>
                      <a:srgbClr val="0070C0"/>
                    </a:solidFill>
                    <a:latin typeface="Arial"/>
                    <a:ea typeface="Arial"/>
                    <a:cs typeface="Arial"/>
                  </a:defRPr>
                </a:pPr>
                <a:endParaRPr lang="sr-Latn-CS"/>
              </a:p>
            </c:txPr>
            <c:showVal val="1"/>
          </c:dLbls>
          <c:cat>
            <c:strRef>
              <c:f>Statistika!$B$44:$G$44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Maj</c:v>
                </c:pt>
                <c:pt idx="5">
                  <c:v>Jun</c:v>
                </c:pt>
              </c:strCache>
            </c:strRef>
          </c:cat>
          <c:val>
            <c:numRef>
              <c:f>Statistika!$B$45:$G$45</c:f>
              <c:numCache>
                <c:formatCode>0</c:formatCode>
                <c:ptCount val="6"/>
                <c:pt idx="0">
                  <c:v>50</c:v>
                </c:pt>
                <c:pt idx="1">
                  <c:v>2</c:v>
                </c:pt>
                <c:pt idx="2">
                  <c:v>3</c:v>
                </c:pt>
                <c:pt idx="3" formatCode="General">
                  <c:v>23</c:v>
                </c:pt>
                <c:pt idx="4" formatCode="General">
                  <c:v>41</c:v>
                </c:pt>
                <c:pt idx="5" formatCode="General">
                  <c:v>5</c:v>
                </c:pt>
              </c:numCache>
            </c:numRef>
          </c:val>
        </c:ser>
        <c:dLbls>
          <c:showVal val="1"/>
        </c:dLbls>
        <c:gapDepth val="160"/>
        <c:axId val="88558208"/>
        <c:axId val="88614400"/>
        <c:axId val="88685184"/>
      </c:line3DChart>
      <c:catAx>
        <c:axId val="88558208"/>
        <c:scaling>
          <c:orientation val="minMax"/>
        </c:scaling>
        <c:axPos val="b"/>
        <c:majorGridlines>
          <c:spPr>
            <a:ln w="5868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low"/>
        <c:spPr>
          <a:ln w="586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r-Latn-CS"/>
          </a:p>
        </c:txPr>
        <c:crossAx val="88614400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88614400"/>
        <c:scaling>
          <c:orientation val="minMax"/>
          <c:max val="100"/>
        </c:scaling>
        <c:axPos val="l"/>
        <c:majorGridlines>
          <c:spPr>
            <a:ln w="5868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0" sourceLinked="1"/>
        <c:tickLblPos val="nextTo"/>
        <c:spPr>
          <a:ln w="586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99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r-Latn-CS"/>
          </a:p>
        </c:txPr>
        <c:crossAx val="88558208"/>
        <c:crosses val="autoZero"/>
        <c:crossBetween val="between"/>
        <c:majorUnit val="20"/>
      </c:valAx>
      <c:serAx>
        <c:axId val="88685184"/>
        <c:scaling>
          <c:orientation val="minMax"/>
        </c:scaling>
        <c:delete val="1"/>
        <c:axPos val="b"/>
        <c:tickLblPos val="nextTo"/>
        <c:crossAx val="88614400"/>
        <c:crosses val="autoZero"/>
      </c:serAx>
      <c:spPr>
        <a:noFill/>
        <a:ln w="2538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619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r-Latn-C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B8E1687-4C44-45A2-8380-EB3222190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98D953-2F58-4D31-9117-8FF02588F9C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r-Latn-CS" smtClean="0"/>
              <a:t>Pokazat</a:t>
            </a:r>
            <a:r>
              <a:rPr lang="en-US" smtClean="0"/>
              <a:t>i</a:t>
            </a:r>
            <a:r>
              <a:rPr lang="sr-Latn-CS" smtClean="0"/>
              <a:t> dosije</a:t>
            </a:r>
            <a:r>
              <a:rPr lang="en-US" smtClean="0"/>
              <a:t>e Agrona ili Albulene Mucolli i/ili 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8A6240-2C6B-4792-AE44-E86D649E4904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E2A6F-C869-40B3-A1D0-BAFA2A873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609D9-0F1B-41F5-80EA-051DB7248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CB809-64FA-4585-B04B-DCDCF50F6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r-Latn-C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482BC-25AB-4763-9247-75596333D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482FB-FAC4-49C1-935C-7B9C1F5B9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43A4E-2EA6-438F-8766-910078F0A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FD908-C49D-4F65-9914-3EC2537A0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BBADB-B0EA-42DF-BC70-A979D4A7E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EA9AE-3B2B-4790-9BBD-16F144D1C5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B705B-F277-4FBD-94B4-26C5AED80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2E772-A0CF-4DFA-A7DF-0588141182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r-Latn-C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057F0-D1D8-47FD-A86F-88BF76EB4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81000">
              <a:schemeClr val="accent2">
                <a:lumMod val="20000"/>
                <a:lumOff val="80000"/>
                <a:alpha val="91000"/>
              </a:schemeClr>
            </a:gs>
            <a:gs pos="100000">
              <a:srgbClr val="425B30"/>
            </a:gs>
            <a:gs pos="22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F4B0450-5CF1-4622-ACD9-3E9C54AC2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pic>
        <p:nvPicPr>
          <p:cNvPr id="2052" name="Picture 4" descr="popis_ppt_al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-609600" y="990600"/>
          <a:ext cx="102108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eaLnBrk="1" hangingPunct="1"/>
            <a:r>
              <a:rPr lang="en-US" sz="2400" b="1" smtClean="0">
                <a:latin typeface="Palatino Linotype" pitchFamily="18" charset="0"/>
              </a:rPr>
              <a:t>Ubijeni, stradali </a:t>
            </a:r>
            <a:r>
              <a:rPr lang="sr-Latn-CS" sz="2400" b="1" smtClean="0">
                <a:latin typeface="Palatino Linotype" pitchFamily="18" charset="0"/>
              </a:rPr>
              <a:t>i</a:t>
            </a:r>
            <a:r>
              <a:rPr lang="en-US" sz="2400" b="1" smtClean="0">
                <a:latin typeface="Palatino Linotype" pitchFamily="18" charset="0"/>
              </a:rPr>
              <a:t> nestali Albanci u Štimlju </a:t>
            </a:r>
            <a:r>
              <a:rPr lang="hr-HR" sz="2400" b="1" smtClean="0">
                <a:latin typeface="Palatino Linotype" pitchFamily="18" charset="0"/>
              </a:rPr>
              <a:t/>
            </a:r>
            <a:br>
              <a:rPr lang="hr-HR" sz="2400" b="1" smtClean="0">
                <a:latin typeface="Palatino Linotype" pitchFamily="18" charset="0"/>
              </a:rPr>
            </a:br>
            <a:r>
              <a:rPr lang="hr-HR" sz="2400" b="1" smtClean="0">
                <a:latin typeface="Palatino Linotype" pitchFamily="18" charset="0"/>
              </a:rPr>
              <a:t>1.01.1998 – 14.06.1999.</a:t>
            </a:r>
            <a:endParaRPr lang="en-US" sz="2400" b="1" smtClean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152400" y="1066800"/>
          <a:ext cx="89154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152400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000" b="1" kern="0" dirty="0" err="1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Ubijeni</a:t>
            </a:r>
            <a:r>
              <a:rPr lang="en-US" sz="20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, </a:t>
            </a:r>
            <a:r>
              <a:rPr lang="en-US" sz="2000" b="1" kern="0" dirty="0" err="1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stradali</a:t>
            </a:r>
            <a:r>
              <a:rPr lang="en-US" sz="20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sr-Latn-CS" sz="20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i</a:t>
            </a:r>
            <a:r>
              <a:rPr lang="en-US" sz="20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en-US" sz="2000" b="1" kern="0" dirty="0" err="1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nestali</a:t>
            </a:r>
            <a:r>
              <a:rPr lang="en-US" sz="20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en-US" sz="2000" b="1" kern="0" dirty="0" err="1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Albanci</a:t>
            </a:r>
            <a:r>
              <a:rPr lang="en-US" sz="20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en-U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u </a:t>
            </a:r>
            <a:r>
              <a:rPr lang="en-US" sz="2000" b="1" kern="0" smtClea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Štimlju </a:t>
            </a:r>
            <a:r>
              <a:rPr lang="hr-HR" sz="23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/>
            </a:r>
            <a:br>
              <a:rPr lang="hr-HR" sz="23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</a:br>
            <a:r>
              <a:rPr lang="hr-HR" sz="23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1.01.1998 – 14.06.1999.</a:t>
            </a:r>
            <a:endParaRPr lang="en-US" sz="2300" b="1" kern="0" dirty="0">
              <a:solidFill>
                <a:schemeClr val="tx2"/>
              </a:solidFill>
              <a:latin typeface="Palatino Linotyp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-533400" y="1001713"/>
          <a:ext cx="10523538" cy="5856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5" name="Rectangle 18"/>
          <p:cNvSpPr>
            <a:spLocks noChangeArrowheads="1"/>
          </p:cNvSpPr>
          <p:nvPr/>
        </p:nvSpPr>
        <p:spPr bwMode="auto">
          <a:xfrm>
            <a:off x="1143000" y="4495800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 b="1" smtClean="0">
                <a:solidFill>
                  <a:srgbClr val="0070C0"/>
                </a:solidFill>
              </a:rPr>
              <a:t>4</a:t>
            </a:r>
            <a:endParaRPr lang="en-US" sz="2800" b="1">
              <a:solidFill>
                <a:srgbClr val="0070C0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228600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Ubijeni, stradali </a:t>
            </a:r>
            <a:r>
              <a:rPr lang="sr-Latn-C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i</a:t>
            </a:r>
            <a:r>
              <a:rPr lang="en-U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nestali Albanci u </a:t>
            </a:r>
            <a:r>
              <a:rPr lang="en-US" sz="2000" b="1" kern="0" smtClea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Štimlju </a:t>
            </a:r>
            <a: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/>
            </a:r>
            <a:b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</a:br>
            <a: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1.01.1998 – 31.12.1998.</a:t>
            </a:r>
            <a:endParaRPr lang="en-US" sz="2300" b="1" kern="0" dirty="0">
              <a:solidFill>
                <a:schemeClr val="tx2"/>
              </a:solidFill>
              <a:latin typeface="Palatino Linotype" pitchFamily="18" charset="0"/>
              <a:ea typeface="+mj-ea"/>
              <a:cs typeface="+mj-cs"/>
            </a:endParaRPr>
          </a:p>
        </p:txBody>
      </p:sp>
      <p:sp>
        <p:nvSpPr>
          <p:cNvPr id="13318" name="Rectangle 18"/>
          <p:cNvSpPr>
            <a:spLocks noChangeArrowheads="1"/>
          </p:cNvSpPr>
          <p:nvPr/>
        </p:nvSpPr>
        <p:spPr bwMode="auto">
          <a:xfrm>
            <a:off x="6019800" y="4800600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 b="1" smtClean="0">
                <a:solidFill>
                  <a:srgbClr val="0070C0"/>
                </a:solidFill>
              </a:rPr>
              <a:t>5</a:t>
            </a:r>
            <a:endParaRPr lang="en-US" sz="2800" b="1">
              <a:solidFill>
                <a:srgbClr val="0070C0"/>
              </a:solidFill>
            </a:endParaRPr>
          </a:p>
        </p:txBody>
      </p:sp>
      <p:sp>
        <p:nvSpPr>
          <p:cNvPr id="13319" name="Rectangle 18"/>
          <p:cNvSpPr>
            <a:spLocks noChangeArrowheads="1"/>
          </p:cNvSpPr>
          <p:nvPr/>
        </p:nvSpPr>
        <p:spPr bwMode="auto">
          <a:xfrm>
            <a:off x="7924800" y="4648200"/>
            <a:ext cx="5656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Latn-CS" sz="2800" b="1" smtClean="0">
                <a:solidFill>
                  <a:srgbClr val="0070C0"/>
                </a:solidFill>
              </a:rPr>
              <a:t>11</a:t>
            </a:r>
            <a:endParaRPr lang="en-US" sz="2800" b="1">
              <a:solidFill>
                <a:srgbClr val="0070C0"/>
              </a:solidFill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5029200" y="3657600"/>
            <a:ext cx="5854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 b="1" smtClean="0">
                <a:solidFill>
                  <a:srgbClr val="0070C0"/>
                </a:solidFill>
              </a:rPr>
              <a:t>18</a:t>
            </a:r>
            <a:endParaRPr lang="en-US" sz="2800" b="1">
              <a:solidFill>
                <a:srgbClr val="0070C0"/>
              </a:solidFill>
            </a:endParaRP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3810000" y="4495800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 b="1" smtClean="0">
                <a:solidFill>
                  <a:srgbClr val="0070C0"/>
                </a:solidFill>
              </a:rPr>
              <a:t>8</a:t>
            </a:r>
            <a:endParaRPr lang="en-US" sz="2800" b="1">
              <a:solidFill>
                <a:srgbClr val="0070C0"/>
              </a:solidFill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57200" y="6494463"/>
            <a:ext cx="487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sr-Latn-CS" sz="900">
                <a:latin typeface="Tahoma" pitchFamily="34" charset="0"/>
              </a:rPr>
              <a:t>* žrtvama stradalim nepoznatog datuma dodeljen je 1. januar kao datum stradanja</a:t>
            </a:r>
            <a:endParaRPr lang="en-US" sz="900">
              <a:latin typeface="Tahoma" pitchFamily="34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358721" y="4521558"/>
            <a:ext cx="2159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sr-Latn-CS" sz="900">
                <a:latin typeface="Tahoma" pitchFamily="34" charset="0"/>
              </a:rPr>
              <a:t>*</a:t>
            </a:r>
            <a:endParaRPr lang="en-US" sz="9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-152400" y="1524000"/>
          <a:ext cx="8915400" cy="565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-266700" y="1066800"/>
          <a:ext cx="9536113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3505200" y="5029200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Latn-CS" sz="2800" b="1" smtClean="0">
                <a:solidFill>
                  <a:srgbClr val="0070C0"/>
                </a:solidFill>
              </a:rPr>
              <a:t>3</a:t>
            </a:r>
            <a:endParaRPr lang="en-US" sz="2800" b="1">
              <a:solidFill>
                <a:srgbClr val="0070C0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0" y="228600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Ubijeni, stradali </a:t>
            </a:r>
            <a:r>
              <a:rPr lang="sr-Latn-C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i</a:t>
            </a:r>
            <a:r>
              <a:rPr lang="en-U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nestali Albanci u </a:t>
            </a:r>
            <a:r>
              <a:rPr lang="en-US" sz="2000" b="1" kern="0" smtClea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Štimlju </a:t>
            </a:r>
            <a: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/>
            </a:r>
            <a:b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</a:br>
            <a: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1.01.1999 – 14.06.1999.</a:t>
            </a:r>
            <a:endParaRPr lang="en-US" sz="2300" b="1" kern="0" dirty="0">
              <a:solidFill>
                <a:schemeClr val="tx2"/>
              </a:solidFill>
              <a:latin typeface="Palatino Linotype" pitchFamily="18" charset="0"/>
              <a:ea typeface="+mj-ea"/>
              <a:cs typeface="+mj-cs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590800" y="4953000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Latn-CS" sz="2800" b="1" smtClean="0">
                <a:solidFill>
                  <a:srgbClr val="0070C0"/>
                </a:solidFill>
              </a:rPr>
              <a:t>2</a:t>
            </a:r>
            <a:endParaRPr lang="en-US" sz="2800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5"/>
          <p:cNvGraphicFramePr>
            <a:graphicFrameLocks noGrp="1" noChangeAspect="1"/>
          </p:cNvGraphicFramePr>
          <p:nvPr>
            <p:ph idx="4294967295"/>
          </p:nvPr>
        </p:nvGraphicFramePr>
        <p:xfrm>
          <a:off x="-266700" y="863600"/>
          <a:ext cx="9410700" cy="581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228600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Ubijeni, stradali </a:t>
            </a:r>
            <a:r>
              <a:rPr lang="sr-Latn-C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i</a:t>
            </a:r>
            <a:r>
              <a:rPr lang="en-U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nestali Albanci u </a:t>
            </a:r>
            <a:r>
              <a:rPr lang="en-US" sz="2000" b="1" kern="0" smtClea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Štimlju </a:t>
            </a:r>
            <a: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/>
            </a:r>
            <a:b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</a:br>
            <a: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1.01.1998 – 14.06.1999.</a:t>
            </a:r>
            <a:endParaRPr lang="en-US" sz="2300" b="1" kern="0" dirty="0">
              <a:solidFill>
                <a:schemeClr val="tx2"/>
              </a:solidFill>
              <a:latin typeface="Palatino Linotyp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b="1" smtClean="0">
                <a:latin typeface="Palatino Linotype" pitchFamily="18" charset="0"/>
              </a:rPr>
              <a:t>Ubijeni, stradali </a:t>
            </a:r>
            <a:r>
              <a:rPr lang="sr-Latn-CS" sz="2800" b="1" smtClean="0">
                <a:latin typeface="Palatino Linotype" pitchFamily="18" charset="0"/>
              </a:rPr>
              <a:t>i</a:t>
            </a:r>
            <a:r>
              <a:rPr lang="en-US" sz="2800" b="1" smtClean="0">
                <a:latin typeface="Palatino Linotype" pitchFamily="18" charset="0"/>
              </a:rPr>
              <a:t> nestali </a:t>
            </a:r>
            <a:r>
              <a:rPr lang="sr-Latn-CS" sz="2800" b="1" smtClean="0">
                <a:latin typeface="Palatino Linotype" pitchFamily="18" charset="0"/>
              </a:rPr>
              <a:t>na Kosovu </a:t>
            </a:r>
            <a:br>
              <a:rPr lang="sr-Latn-CS" sz="2800" b="1" smtClean="0">
                <a:latin typeface="Palatino Linotype" pitchFamily="18" charset="0"/>
              </a:rPr>
            </a:br>
            <a:r>
              <a:rPr lang="sr-Latn-CS" sz="2400" b="1" smtClean="0">
                <a:latin typeface="Palatino Linotype" pitchFamily="18" charset="0"/>
              </a:rPr>
              <a:t>1.01.1998 – </a:t>
            </a:r>
            <a:r>
              <a:rPr lang="sr-Latn-CS" sz="2400" b="1" smtClean="0">
                <a:solidFill>
                  <a:schemeClr val="tx1"/>
                </a:solidFill>
                <a:latin typeface="Palatino Linotype" pitchFamily="18" charset="0"/>
              </a:rPr>
              <a:t>14.06.1999.</a:t>
            </a:r>
            <a:r>
              <a:rPr lang="sr-Latn-CS" sz="2400" b="1" smtClean="0">
                <a:latin typeface="Palatino Linotype" pitchFamily="18" charset="0"/>
              </a:rPr>
              <a:t> </a:t>
            </a:r>
            <a:endParaRPr lang="en-US" sz="2400" b="1" smtClean="0">
              <a:latin typeface="Palatino Linotype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-1524000" y="533400"/>
          <a:ext cx="11160125" cy="6570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chemeClr val="tx2"/>
                </a:solidFill>
                <a:latin typeface="Palatino Linotype" pitchFamily="18" charset="0"/>
              </a:rPr>
              <a:t>Ubijeni, stradali </a:t>
            </a:r>
            <a:r>
              <a:rPr lang="sr-Latn-CS" sz="2800" b="1">
                <a:solidFill>
                  <a:schemeClr val="tx2"/>
                </a:solidFill>
                <a:latin typeface="Palatino Linotype" pitchFamily="18" charset="0"/>
              </a:rPr>
              <a:t>i</a:t>
            </a:r>
            <a:r>
              <a:rPr lang="en-US" sz="2800" b="1">
                <a:solidFill>
                  <a:schemeClr val="tx2"/>
                </a:solidFill>
                <a:latin typeface="Palatino Linotype" pitchFamily="18" charset="0"/>
              </a:rPr>
              <a:t> nestali </a:t>
            </a:r>
            <a:r>
              <a:rPr lang="sr-Latn-CS" sz="2800" b="1">
                <a:solidFill>
                  <a:schemeClr val="tx2"/>
                </a:solidFill>
                <a:latin typeface="Palatino Linotype" pitchFamily="18" charset="0"/>
              </a:rPr>
              <a:t>na Kosovu </a:t>
            </a:r>
            <a:br>
              <a:rPr lang="sr-Latn-CS" sz="2800" b="1">
                <a:solidFill>
                  <a:schemeClr val="tx2"/>
                </a:solidFill>
                <a:latin typeface="Palatino Linotype" pitchFamily="18" charset="0"/>
              </a:rPr>
            </a:br>
            <a:r>
              <a:rPr lang="sr-Latn-CS" sz="2400" b="1">
                <a:solidFill>
                  <a:schemeClr val="tx2"/>
                </a:solidFill>
                <a:latin typeface="Palatino Linotype" pitchFamily="18" charset="0"/>
              </a:rPr>
              <a:t>1.01.1998 – </a:t>
            </a:r>
            <a:r>
              <a:rPr lang="sr-Latn-CS" sz="2400" b="1">
                <a:latin typeface="Palatino Linotype" pitchFamily="18" charset="0"/>
              </a:rPr>
              <a:t>31.12.2000.</a:t>
            </a:r>
            <a:endParaRPr lang="en-US" sz="2400" b="1">
              <a:solidFill>
                <a:schemeClr val="tx2"/>
              </a:solidFill>
              <a:latin typeface="Palatino Linotype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-877888" y="762000"/>
          <a:ext cx="11241088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pic>
        <p:nvPicPr>
          <p:cNvPr id="18436" name="Picture 4" descr="popis_ppt_al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Palatino Linotype" pitchFamily="18" charset="0"/>
              </a:rPr>
              <a:t>P</a:t>
            </a:r>
            <a:r>
              <a:rPr lang="sr-Latn-CS" sz="4000" b="1" smtClean="0">
                <a:latin typeface="Palatino Linotype" pitchFamily="18" charset="0"/>
              </a:rPr>
              <a:t>oimenični</a:t>
            </a:r>
            <a:r>
              <a:rPr lang="en-US" sz="4000" b="1" smtClean="0">
                <a:latin typeface="Palatino Linotype" pitchFamily="18" charset="0"/>
              </a:rPr>
              <a:t> popis </a:t>
            </a:r>
            <a:r>
              <a:rPr lang="sr-Latn-CS" sz="4000" b="1" smtClean="0">
                <a:latin typeface="Palatino Linotype" pitchFamily="18" charset="0"/>
              </a:rPr>
              <a:t>ubijenih, stradalih i nestalih iz </a:t>
            </a:r>
            <a:r>
              <a:rPr lang="en-US" sz="4000" b="1" smtClean="0">
                <a:latin typeface="Palatino Linotype" pitchFamily="18" charset="0"/>
              </a:rPr>
              <a:t>op</a:t>
            </a:r>
            <a:r>
              <a:rPr lang="sr-Latn-CS" sz="4000" b="1" smtClean="0">
                <a:latin typeface="Palatino Linotype" pitchFamily="18" charset="0"/>
              </a:rPr>
              <a:t>š</a:t>
            </a:r>
            <a:r>
              <a:rPr lang="en-US" sz="4000" b="1" smtClean="0">
                <a:latin typeface="Palatino Linotype" pitchFamily="18" charset="0"/>
              </a:rPr>
              <a:t>tin</a:t>
            </a:r>
            <a:r>
              <a:rPr lang="sr-Latn-CS" sz="4000" b="1" smtClean="0">
                <a:latin typeface="Palatino Linotype" pitchFamily="18" charset="0"/>
              </a:rPr>
              <a:t>e</a:t>
            </a:r>
            <a:r>
              <a:rPr lang="en-US" sz="4000" b="1" smtClean="0">
                <a:latin typeface="Palatino Linotype" pitchFamily="18" charset="0"/>
              </a:rPr>
              <a:t> </a:t>
            </a:r>
            <a:r>
              <a:rPr lang="sr-Latn-CS" sz="4000" b="1" smtClean="0">
                <a:latin typeface="Palatino Linotype" pitchFamily="18" charset="0"/>
              </a:rPr>
              <a:t>ŠTIMLJE</a:t>
            </a:r>
            <a:br>
              <a:rPr lang="sr-Latn-CS" sz="4000" b="1" smtClean="0">
                <a:latin typeface="Palatino Linotype" pitchFamily="18" charset="0"/>
              </a:rPr>
            </a:br>
            <a:r>
              <a:rPr lang="sr-Latn-CS" sz="4000" b="1" smtClean="0">
                <a:latin typeface="Palatino Linotype" pitchFamily="18" charset="0"/>
              </a:rPr>
              <a:t> 1.01.1998 – 14.06.1999. </a:t>
            </a:r>
            <a:r>
              <a:rPr lang="en-US" sz="4000" b="1" smtClean="0">
                <a:latin typeface="Palatino Linotype" pitchFamily="18" charset="0"/>
              </a:rPr>
              <a:t/>
            </a:r>
            <a:br>
              <a:rPr lang="en-US" sz="4000" b="1" smtClean="0">
                <a:latin typeface="Palatino Linotype" pitchFamily="18" charset="0"/>
              </a:rPr>
            </a:br>
            <a:r>
              <a:rPr lang="sr-Latn-CS" sz="4000" smtClean="0">
                <a:latin typeface="Palatino Linotype" pitchFamily="18" charset="0"/>
              </a:rPr>
              <a:t/>
            </a:r>
            <a:br>
              <a:rPr lang="sr-Latn-CS" sz="4000" smtClean="0">
                <a:latin typeface="Palatino Linotype" pitchFamily="18" charset="0"/>
              </a:rPr>
            </a:br>
            <a:r>
              <a:rPr lang="sr-Latn-CS" sz="3200" b="1" u="sng" smtClean="0">
                <a:latin typeface="Palatino Linotype" pitchFamily="18" charset="0"/>
              </a:rPr>
              <a:t>rezultati na dan 5</a:t>
            </a:r>
            <a:r>
              <a:rPr lang="sr-Latn-CS" sz="3200" b="1" u="sng" smtClean="0">
                <a:solidFill>
                  <a:schemeClr val="tx1"/>
                </a:solidFill>
                <a:latin typeface="Palatino Linotype" pitchFamily="18" charset="0"/>
              </a:rPr>
              <a:t>.03.2010.</a:t>
            </a:r>
            <a:r>
              <a:rPr lang="en-US" sz="3200" b="1" u="sng" smtClean="0">
                <a:solidFill>
                  <a:schemeClr val="bg1"/>
                </a:solidFill>
                <a:latin typeface="Palatino Linotype" pitchFamily="18" charset="0"/>
              </a:rPr>
              <a:t/>
            </a:r>
            <a:br>
              <a:rPr lang="en-US" sz="3200" b="1" u="sng" smtClean="0">
                <a:solidFill>
                  <a:schemeClr val="bg1"/>
                </a:solidFill>
                <a:latin typeface="Palatino Linotype" pitchFamily="18" charset="0"/>
              </a:rPr>
            </a:br>
            <a:endParaRPr lang="en-US" sz="3200" b="1" u="sng" smtClean="0">
              <a:solidFill>
                <a:schemeClr val="bg1"/>
              </a:solidFill>
              <a:latin typeface="Palatino Linotype" pitchFamily="18" charset="0"/>
            </a:endParaRPr>
          </a:p>
        </p:txBody>
      </p:sp>
      <p:pic>
        <p:nvPicPr>
          <p:cNvPr id="3075" name="Picture 4" descr="FOND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3576638"/>
            <a:ext cx="5068888" cy="502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0"/>
            <a:ext cx="8229600" cy="1143000"/>
          </a:xfrm>
        </p:spPr>
        <p:txBody>
          <a:bodyPr/>
          <a:lstStyle/>
          <a:p>
            <a:pPr algn="l" eaLnBrk="1" hangingPunct="1"/>
            <a:r>
              <a:rPr lang="sr-Latn-CS" sz="4000" b="1" smtClean="0">
                <a:latin typeface="Palatino Linotype" pitchFamily="18" charset="0"/>
              </a:rPr>
              <a:t>Javna provera poimeničnog popisa Albanaca:</a:t>
            </a:r>
            <a:br>
              <a:rPr lang="sr-Latn-CS" sz="4000" b="1" smtClean="0">
                <a:latin typeface="Palatino Linotype" pitchFamily="18" charset="0"/>
              </a:rPr>
            </a:br>
            <a:r>
              <a:rPr lang="sr-Latn-CS" sz="4000" b="1" smtClean="0">
                <a:latin typeface="Palatino Linotype" pitchFamily="18" charset="0"/>
              </a:rPr>
              <a:t/>
            </a:r>
            <a:br>
              <a:rPr lang="sr-Latn-CS" sz="4000" b="1" smtClean="0">
                <a:latin typeface="Palatino Linotype" pitchFamily="18" charset="0"/>
              </a:rPr>
            </a:br>
            <a:r>
              <a:rPr lang="sr-Latn-CS" sz="3600" smtClean="0">
                <a:latin typeface="Palatino Linotype" pitchFamily="18" charset="0"/>
              </a:rPr>
              <a:t>1. Ubijeni, stradali i nestali u opštini ŠTIMLJE;</a:t>
            </a:r>
            <a:br>
              <a:rPr lang="sr-Latn-CS" sz="3600" smtClean="0">
                <a:latin typeface="Palatino Linotype" pitchFamily="18" charset="0"/>
              </a:rPr>
            </a:br>
            <a:r>
              <a:rPr lang="sr-Latn-CS" sz="3600" smtClean="0">
                <a:latin typeface="Palatino Linotype" pitchFamily="18" charset="0"/>
              </a:rPr>
              <a:t/>
            </a:r>
            <a:br>
              <a:rPr lang="sr-Latn-CS" sz="3600" smtClean="0">
                <a:latin typeface="Palatino Linotype" pitchFamily="18" charset="0"/>
              </a:rPr>
            </a:br>
            <a:r>
              <a:rPr lang="sr-Latn-CS" sz="3600" smtClean="0">
                <a:latin typeface="Palatino Linotype" pitchFamily="18" charset="0"/>
              </a:rPr>
              <a:t>2. Ubijeni, stradali i nestali iz opštine ŠTIMLJE a stradali su na teritorijama drugih opština.</a:t>
            </a:r>
            <a:r>
              <a:rPr lang="en-US" sz="3600" smtClean="0">
                <a:latin typeface="Palatino Linotype" pitchFamily="18" charset="0"/>
              </a:rPr>
              <a:t> </a:t>
            </a:r>
            <a:r>
              <a:rPr lang="sr-Latn-CS" sz="3600" smtClean="0">
                <a:latin typeface="Palatino Linotype" pitchFamily="18" charset="0"/>
              </a:rPr>
              <a:t/>
            </a:r>
            <a:br>
              <a:rPr lang="sr-Latn-CS" sz="3600" smtClean="0">
                <a:latin typeface="Palatino Linotype" pitchFamily="18" charset="0"/>
              </a:rPr>
            </a:br>
            <a:endParaRPr lang="en-US" sz="3600" smtClean="0">
              <a:latin typeface="Palatino Linotype" pitchFamily="18" charset="0"/>
            </a:endParaRPr>
          </a:p>
        </p:txBody>
      </p:sp>
      <p:pic>
        <p:nvPicPr>
          <p:cNvPr id="4099" name="Picture 4" descr="FOND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3581400"/>
            <a:ext cx="4832350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pPr eaLnBrk="1" hangingPunct="1"/>
            <a:r>
              <a:rPr lang="sr-Latn-CS" sz="3200" b="1" smtClean="0">
                <a:latin typeface="Palatino Linotype" pitchFamily="18" charset="0"/>
              </a:rPr>
              <a:t>Izvori podataka</a:t>
            </a:r>
            <a:r>
              <a:rPr lang="en-US" sz="3200" b="1" smtClean="0">
                <a:latin typeface="Palatino Linotype" pitchFamily="18" charset="0"/>
              </a:rPr>
              <a:t> o </a:t>
            </a:r>
            <a:r>
              <a:rPr lang="sr-Latn-CS" sz="3200" b="1" smtClean="0">
                <a:latin typeface="Palatino Linotype" pitchFamily="18" charset="0"/>
              </a:rPr>
              <a:t>ubistvima, stradanju i nestancima Albanaca u opštini ŠTIMLJE:</a:t>
            </a:r>
            <a:endParaRPr lang="en-US" sz="3200" b="1" smtClean="0">
              <a:latin typeface="Palatino Linotype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None/>
            </a:pPr>
            <a:endParaRPr lang="sr-Latn-CS" sz="2400" b="1" smtClean="0">
              <a:solidFill>
                <a:srgbClr val="000000"/>
              </a:solidFill>
              <a:latin typeface="Palatino Linotype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smtClean="0">
                <a:solidFill>
                  <a:srgbClr val="000000"/>
                </a:solidFill>
                <a:latin typeface="Palatino Linotype" pitchFamily="18" charset="0"/>
              </a:rPr>
              <a:t>izjave svedoka i članova porodica </a:t>
            </a:r>
            <a:r>
              <a:rPr lang="sr-Latn-CS" sz="2800" b="1" smtClean="0">
                <a:latin typeface="Palatino Linotype" pitchFamily="18" charset="0"/>
              </a:rPr>
              <a:t>(109);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smtClean="0">
                <a:solidFill>
                  <a:srgbClr val="000000"/>
                </a:solidFill>
                <a:latin typeface="Palatino Linotype" pitchFamily="18" charset="0"/>
              </a:rPr>
              <a:t>transkripti i dokazi sa suđenja pred MKTJ;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smtClean="0">
                <a:solidFill>
                  <a:srgbClr val="000000"/>
                </a:solidFill>
                <a:latin typeface="Palatino Linotype" pitchFamily="18" charset="0"/>
              </a:rPr>
              <a:t>izveštaji nvo, međunarodnih organizacija;</a:t>
            </a:r>
            <a:endParaRPr lang="en-US" sz="2800" b="1" smtClean="0">
              <a:solidFill>
                <a:srgbClr val="000000"/>
              </a:solidFill>
              <a:latin typeface="Palatino Linotype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smtClean="0">
                <a:solidFill>
                  <a:srgbClr val="000000"/>
                </a:solidFill>
                <a:latin typeface="Palatino Linotype" pitchFamily="18" charset="0"/>
              </a:rPr>
              <a:t>potvrde o smrti;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smtClean="0">
                <a:solidFill>
                  <a:srgbClr val="000000"/>
                </a:solidFill>
                <a:latin typeface="Palatino Linotype" pitchFamily="18" charset="0"/>
              </a:rPr>
              <a:t>medicinska dokumentacija;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smtClean="0">
                <a:solidFill>
                  <a:srgbClr val="000000"/>
                </a:solidFill>
                <a:latin typeface="Palatino Linotype" pitchFamily="18" charset="0"/>
              </a:rPr>
              <a:t>fotografije žrtava i spomenika;  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smtClean="0">
                <a:solidFill>
                  <a:srgbClr val="000000"/>
                </a:solidFill>
                <a:latin typeface="Palatino Linotype" pitchFamily="18" charset="0"/>
              </a:rPr>
              <a:t>knjige, novinski članci, agencijski izveštaji, itd;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smtClean="0">
                <a:solidFill>
                  <a:srgbClr val="000000"/>
                </a:solidFill>
                <a:latin typeface="Palatino Linotype" pitchFamily="18" charset="0"/>
              </a:rPr>
              <a:t>ukupno 291</a:t>
            </a:r>
            <a:r>
              <a:rPr lang="sr-Latn-CS" sz="2800" b="1" smtClean="0">
                <a:latin typeface="Palatino Linotype" pitchFamily="18" charset="0"/>
              </a:rPr>
              <a:t> dokument</a:t>
            </a:r>
            <a:r>
              <a:rPr lang="en-US" sz="2800" b="1" smtClean="0">
                <a:latin typeface="Palatino Linotype" pitchFamily="18" charset="0"/>
              </a:rPr>
              <a:t>.</a:t>
            </a:r>
            <a:r>
              <a:rPr lang="sr-Latn-CS" sz="2800" b="1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endParaRPr lang="en-US" sz="2800" b="1" smtClean="0">
              <a:solidFill>
                <a:srgbClr val="000000"/>
              </a:solidFill>
              <a:latin typeface="Book Antiqua" pitchFamily="18" charset="0"/>
            </a:endParaRPr>
          </a:p>
        </p:txBody>
      </p:sp>
      <p:pic>
        <p:nvPicPr>
          <p:cNvPr id="5124" name="Picture 4" descr="FOND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3425825"/>
            <a:ext cx="5221288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b="1" u="sng" smtClean="0">
                <a:latin typeface="Palatino Linotype" pitchFamily="18" charset="0"/>
              </a:rPr>
              <a:t>Baza podataka</a:t>
            </a:r>
            <a:endParaRPr lang="en-US" b="1" u="sng" smtClean="0">
              <a:latin typeface="Palatino Linotype" pitchFamily="18" charset="0"/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438400"/>
            <a:ext cx="8229600" cy="3916363"/>
          </a:xfrm>
        </p:spPr>
        <p:txBody>
          <a:bodyPr/>
          <a:lstStyle/>
          <a:p>
            <a:pPr eaLnBrk="1" hangingPunct="1"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mtClean="0">
                <a:solidFill>
                  <a:srgbClr val="000000"/>
                </a:solidFill>
                <a:latin typeface="Palatino Linotype" pitchFamily="18" charset="0"/>
              </a:rPr>
              <a:t>Svi podaci i dokumentacija se unose u Bazu podataka </a:t>
            </a:r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mtClean="0">
                <a:solidFill>
                  <a:srgbClr val="000000"/>
                </a:solidFill>
                <a:latin typeface="Palatino Linotype" pitchFamily="18" charset="0"/>
              </a:rPr>
              <a:t>Svaka žrtva ima svoj dosije</a:t>
            </a:r>
            <a:endParaRPr lang="en-US" smtClean="0">
              <a:solidFill>
                <a:srgbClr val="000000"/>
              </a:solidFill>
              <a:latin typeface="Palatino Linotype" pitchFamily="18" charset="0"/>
            </a:endParaRPr>
          </a:p>
          <a:p>
            <a:pPr eaLnBrk="1" hangingPunct="1">
              <a:buFontTx/>
              <a:buNone/>
            </a:pPr>
            <a:endParaRPr lang="en-US" smtClean="0">
              <a:latin typeface="Palatino Linotype" pitchFamily="18" charset="0"/>
            </a:endParaRPr>
          </a:p>
        </p:txBody>
      </p:sp>
      <p:pic>
        <p:nvPicPr>
          <p:cNvPr id="6148" name="Picture 4" descr="FOND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3500438"/>
            <a:ext cx="5145088" cy="510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100000">
              <a:srgbClr val="425B30"/>
            </a:gs>
            <a:gs pos="22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-1096963" y="838200"/>
          <a:ext cx="11949113" cy="6167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200" b="1">
                <a:solidFill>
                  <a:schemeClr val="tx2"/>
                </a:solidFill>
                <a:latin typeface="Palatino Linotype" pitchFamily="18" charset="0"/>
              </a:rPr>
              <a:t>Ubijeni, stradali i nestali u </a:t>
            </a:r>
            <a:r>
              <a:rPr lang="en-US" sz="2200" b="1" smtClean="0">
                <a:solidFill>
                  <a:schemeClr val="tx2"/>
                </a:solidFill>
                <a:latin typeface="Palatino Linotype" pitchFamily="18" charset="0"/>
              </a:rPr>
              <a:t>Štimlju</a:t>
            </a:r>
            <a:r>
              <a:rPr lang="sr-Latn-CS" sz="2200" b="1">
                <a:solidFill>
                  <a:schemeClr val="tx2"/>
                </a:solidFill>
                <a:latin typeface="Palatino Linotype" pitchFamily="18" charset="0"/>
              </a:rPr>
              <a:t/>
            </a:r>
            <a:br>
              <a:rPr lang="sr-Latn-CS" sz="2200" b="1">
                <a:solidFill>
                  <a:schemeClr val="tx2"/>
                </a:solidFill>
                <a:latin typeface="Palatino Linotype" pitchFamily="18" charset="0"/>
              </a:rPr>
            </a:br>
            <a:r>
              <a:rPr lang="sr-Latn-CS" sz="2200" b="1">
                <a:solidFill>
                  <a:schemeClr val="tx2"/>
                </a:solidFill>
                <a:latin typeface="Palatino Linotype" pitchFamily="18" charset="0"/>
              </a:rPr>
              <a:t> 1.01.1998 - 14.06.1999.</a:t>
            </a:r>
            <a:endParaRPr lang="en-US" sz="2200" b="1">
              <a:solidFill>
                <a:schemeClr val="tx2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-533400" y="838200"/>
          <a:ext cx="10756900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1524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200" b="1">
                <a:solidFill>
                  <a:schemeClr val="tx2"/>
                </a:solidFill>
                <a:latin typeface="Palatino Linotype" pitchFamily="18" charset="0"/>
              </a:rPr>
              <a:t>Ubijeni, stradali i nestali u </a:t>
            </a:r>
            <a:r>
              <a:rPr lang="en-US" sz="2200" b="1" smtClean="0">
                <a:solidFill>
                  <a:schemeClr val="tx2"/>
                </a:solidFill>
                <a:latin typeface="Palatino Linotype" pitchFamily="18" charset="0"/>
              </a:rPr>
              <a:t>Štimlju </a:t>
            </a:r>
            <a:r>
              <a:rPr lang="hr-HR" sz="2200" b="1">
                <a:solidFill>
                  <a:schemeClr val="tx2"/>
                </a:solidFill>
                <a:latin typeface="Palatino Linotype" pitchFamily="18" charset="0"/>
              </a:rPr>
              <a:t/>
            </a:r>
            <a:br>
              <a:rPr lang="hr-HR" sz="2200" b="1">
                <a:solidFill>
                  <a:schemeClr val="tx2"/>
                </a:solidFill>
                <a:latin typeface="Palatino Linotype" pitchFamily="18" charset="0"/>
              </a:rPr>
            </a:br>
            <a:r>
              <a:rPr lang="hr-HR" sz="2200" b="1">
                <a:solidFill>
                  <a:schemeClr val="tx2"/>
                </a:solidFill>
                <a:latin typeface="Palatino Linotype" pitchFamily="18" charset="0"/>
              </a:rPr>
              <a:t>1.01.1998 – 31.12.2000. </a:t>
            </a:r>
            <a:br>
              <a:rPr lang="hr-HR" sz="2200" b="1">
                <a:solidFill>
                  <a:schemeClr val="tx2"/>
                </a:solidFill>
                <a:latin typeface="Palatino Linotype" pitchFamily="18" charset="0"/>
              </a:rPr>
            </a:br>
            <a:endParaRPr lang="en-US" sz="2200" b="1">
              <a:solidFill>
                <a:schemeClr val="tx2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2000" b="1" smtClean="0">
                <a:latin typeface="Palatino Linotype" pitchFamily="18" charset="0"/>
              </a:rPr>
              <a:t>Ubijeni, stradali </a:t>
            </a:r>
            <a:r>
              <a:rPr lang="sr-Latn-CS" sz="2000" b="1" smtClean="0">
                <a:latin typeface="Palatino Linotype" pitchFamily="18" charset="0"/>
              </a:rPr>
              <a:t>i</a:t>
            </a:r>
            <a:r>
              <a:rPr lang="en-US" sz="2000" b="1" smtClean="0">
                <a:latin typeface="Palatino Linotype" pitchFamily="18" charset="0"/>
              </a:rPr>
              <a:t> nestali Albanci u Štimlju </a:t>
            </a:r>
            <a:r>
              <a:rPr lang="hr-HR" sz="2300" b="1" smtClean="0">
                <a:latin typeface="Palatino Linotype" pitchFamily="18" charset="0"/>
              </a:rPr>
              <a:t/>
            </a:r>
            <a:br>
              <a:rPr lang="hr-HR" sz="2300" b="1" smtClean="0">
                <a:latin typeface="Palatino Linotype" pitchFamily="18" charset="0"/>
              </a:rPr>
            </a:br>
            <a:r>
              <a:rPr lang="hr-HR" sz="2300" b="1" smtClean="0">
                <a:latin typeface="Palatino Linotype" pitchFamily="18" charset="0"/>
              </a:rPr>
              <a:t>1.01.1998 – 14.06.1999.</a:t>
            </a:r>
            <a:endParaRPr lang="en-US" sz="2300" b="1" smtClean="0">
              <a:latin typeface="Palatino Linotype" pitchFamily="18" charset="0"/>
            </a:endParaRPr>
          </a:p>
        </p:txBody>
      </p:sp>
      <p:graphicFrame>
        <p:nvGraphicFramePr>
          <p:cNvPr id="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0" y="1109663"/>
          <a:ext cx="9372600" cy="5748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-192088" y="1143000"/>
          <a:ext cx="9336088" cy="5607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228600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400" b="1" kern="0" dirty="0" err="1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Ubijeni</a:t>
            </a:r>
            <a:r>
              <a:rPr lang="en-US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, </a:t>
            </a:r>
            <a:r>
              <a:rPr lang="en-US" sz="2400" b="1" kern="0" dirty="0" err="1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stradali</a:t>
            </a:r>
            <a:r>
              <a:rPr lang="en-US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sr-Latn-CS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i</a:t>
            </a:r>
            <a:r>
              <a:rPr lang="en-US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en-US" sz="2400" b="1" kern="0" dirty="0" err="1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nestali</a:t>
            </a:r>
            <a:r>
              <a:rPr lang="en-US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en-US" sz="2400" b="1" kern="0" dirty="0" err="1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Albanci</a:t>
            </a:r>
            <a:r>
              <a:rPr lang="en-US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en-US" sz="24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u </a:t>
            </a:r>
            <a:r>
              <a:rPr lang="en-US" sz="2400" b="1" kern="0" smtClea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Štimlju </a:t>
            </a:r>
            <a:r>
              <a:rPr lang="hr-HR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/>
            </a:r>
            <a:br>
              <a:rPr lang="hr-HR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</a:br>
            <a:r>
              <a:rPr lang="hr-HR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1.01.1998 – 14.06.1999.</a:t>
            </a:r>
            <a:endParaRPr lang="en-US" sz="2400" b="1" kern="0" dirty="0">
              <a:solidFill>
                <a:schemeClr val="tx2"/>
              </a:solidFill>
              <a:latin typeface="Palatino Linotyp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2282</TotalTime>
  <Words>270</Words>
  <Application>Microsoft Office PowerPoint</Application>
  <PresentationFormat>On-screen Show (4:3)</PresentationFormat>
  <Paragraphs>95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Slide 1</vt:lpstr>
      <vt:lpstr>Poimenični popis ubijenih, stradalih i nestalih iz opštine ŠTIMLJE  1.01.1998 – 14.06.1999.   rezultati na dan 5.03.2010. </vt:lpstr>
      <vt:lpstr>Javna provera poimeničnog popisa Albanaca:  1. Ubijeni, stradali i nestali u opštini ŠTIMLJE;  2. Ubijeni, stradali i nestali iz opštine ŠTIMLJE a stradali su na teritorijama drugih opština.  </vt:lpstr>
      <vt:lpstr>Izvori podataka o ubistvima, stradanju i nestancima Albanaca u opštini ŠTIMLJE:</vt:lpstr>
      <vt:lpstr>Baza podataka</vt:lpstr>
      <vt:lpstr>Slide 6</vt:lpstr>
      <vt:lpstr>Slide 7</vt:lpstr>
      <vt:lpstr>Ubijeni, stradali i nestali Albanci u Štimlju  1.01.1998 – 14.06.1999.</vt:lpstr>
      <vt:lpstr>Slide 9</vt:lpstr>
      <vt:lpstr>Ubijeni, stradali i nestali Albanci u Štimlju  1.01.1998 – 14.06.1999.</vt:lpstr>
      <vt:lpstr>Slide 11</vt:lpstr>
      <vt:lpstr>Slide 12</vt:lpstr>
      <vt:lpstr>Slide 13</vt:lpstr>
      <vt:lpstr>Slide 14</vt:lpstr>
      <vt:lpstr>Ubijeni, stradali i nestali na Kosovu  1.01.1998 – 14.06.1999. </vt:lpstr>
      <vt:lpstr>Slide 16</vt:lpstr>
      <vt:lpstr>Slide 17</vt:lpstr>
    </vt:vector>
  </TitlesOfParts>
  <Company>FHP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Sandra Orlovic</dc:creator>
  <cp:lastModifiedBy>milangacanovic</cp:lastModifiedBy>
  <cp:revision>325</cp:revision>
  <dcterms:created xsi:type="dcterms:W3CDTF">2009-04-15T10:28:12Z</dcterms:created>
  <dcterms:modified xsi:type="dcterms:W3CDTF">2010-03-08T14:30:51Z</dcterms:modified>
</cp:coreProperties>
</file>