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9" r:id="rId2"/>
    <p:sldId id="295" r:id="rId3"/>
    <p:sldId id="305" r:id="rId4"/>
    <p:sldId id="297" r:id="rId5"/>
    <p:sldId id="298" r:id="rId6"/>
    <p:sldId id="306" r:id="rId7"/>
    <p:sldId id="303" r:id="rId8"/>
    <p:sldId id="304" r:id="rId9"/>
    <p:sldId id="293" r:id="rId10"/>
    <p:sldId id="269" r:id="rId11"/>
    <p:sldId id="274" r:id="rId12"/>
    <p:sldId id="280" r:id="rId13"/>
    <p:sldId id="307" r:id="rId14"/>
    <p:sldId id="308" r:id="rId15"/>
    <p:sldId id="300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9BD7"/>
    <a:srgbClr val="DC727C"/>
    <a:srgbClr val="26B7D4"/>
    <a:srgbClr val="8FC468"/>
    <a:srgbClr val="91C16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53" autoAdjust="0"/>
    <p:restoredTop sz="98477" autoAdjust="0"/>
  </p:normalViewPr>
  <p:slideViewPr>
    <p:cSldViewPr>
      <p:cViewPr>
        <p:scale>
          <a:sx n="100" d="100"/>
          <a:sy n="100" d="100"/>
        </p:scale>
        <p:origin x="738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4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hPercent val="65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1904761904761928E-2"/>
          <c:y val="2.1582733812949648E-2"/>
          <c:w val="0.92222222222222228"/>
          <c:h val="0.88009592326139185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MUP</c:v>
                </c:pt>
              </c:strCache>
            </c:strRef>
          </c:tx>
          <c:spPr>
            <a:gradFill rotWithShape="0">
              <a:gsLst>
                <a:gs pos="0">
                  <a:srgbClr val="BBE0E3">
                    <a:gamma/>
                    <a:shade val="69804"/>
                    <a:invGamma/>
                  </a:srgbClr>
                </a:gs>
                <a:gs pos="100000">
                  <a:srgbClr val="BBE0E3"/>
                </a:gs>
              </a:gsLst>
              <a:lin ang="18900000" scaled="1"/>
            </a:gradFill>
            <a:ln w="16407">
              <a:solidFill>
                <a:schemeClr val="tx1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dLbls>
            <c:dLbl>
              <c:idx val="2"/>
              <c:layout>
                <c:manualLayout>
                  <c:x val="3.7369207772795275E-3"/>
                  <c:y val="8.8373385206886815E-3"/>
                </c:manualLayout>
              </c:layout>
              <c:showVal val="1"/>
            </c:dLbl>
            <c:dLbl>
              <c:idx val="3"/>
              <c:layout>
                <c:manualLayout>
                  <c:x val="1.4947683109118105E-3"/>
                  <c:y val="6.6280038905165099E-3"/>
                </c:manualLayout>
              </c:layout>
              <c:showVal val="1"/>
            </c:dLbl>
            <c:dLbl>
              <c:idx val="4"/>
              <c:layout>
                <c:manualLayout>
                  <c:x val="3.7369207772795275E-3"/>
                  <c:y val="2.2093346301721739E-3"/>
                </c:manualLayout>
              </c:layout>
              <c:showVal val="1"/>
            </c:dLbl>
            <c:dLbl>
              <c:idx val="5"/>
              <c:layout>
                <c:manualLayout>
                  <c:x val="5.9790732436472453E-3"/>
                  <c:y val="-1.7396335670647037E-7"/>
                </c:manualLayout>
              </c:layout>
              <c:showVal val="1"/>
            </c:dLbl>
            <c:spPr>
              <a:ln>
                <a:noFill/>
              </a:ln>
            </c:spPr>
            <c:txPr>
              <a:bodyPr/>
              <a:lstStyle/>
              <a:p>
                <a:pPr>
                  <a:defRPr lang="sr-Latn-CS" sz="2800" baseline="0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Sheet1!$B$1:$G$1</c:f>
              <c:numCache>
                <c:formatCode>d/mmm</c:formatCode>
                <c:ptCount val="6"/>
                <c:pt idx="0">
                  <c:v>40314</c:v>
                </c:pt>
                <c:pt idx="1">
                  <c:v>40317</c:v>
                </c:pt>
                <c:pt idx="2">
                  <c:v>40318</c:v>
                </c:pt>
                <c:pt idx="3">
                  <c:v>40319</c:v>
                </c:pt>
                <c:pt idx="4">
                  <c:v>40320</c:v>
                </c:pt>
                <c:pt idx="5">
                  <c:v>40321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2">
                  <c:v>1</c:v>
                </c:pt>
                <c:pt idx="3">
                  <c:v>2</c:v>
                </c:pt>
                <c:pt idx="4">
                  <c:v>66</c:v>
                </c:pt>
                <c:pt idx="5">
                  <c:v>12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NATO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1"/>
              <c:layout>
                <c:manualLayout>
                  <c:x val="5.2316890881913443E-3"/>
                  <c:y val="-4.4186692603443486E-3"/>
                </c:manualLayout>
              </c:layout>
              <c:showVal val="1"/>
            </c:dLbl>
            <c:dLbl>
              <c:idx val="2"/>
              <c:layout>
                <c:manualLayout>
                  <c:x val="5.2316890881913989E-3"/>
                  <c:y val="4.4186692603443503E-3"/>
                </c:manualLayout>
              </c:layout>
              <c:showVal val="1"/>
            </c:dLbl>
            <c:dLbl>
              <c:idx val="3"/>
              <c:layout>
                <c:manualLayout>
                  <c:x val="6.7264573991031515E-3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lang="sr-Latn-CS" sz="2800" baseline="0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Sheet1!$B$1:$G$1</c:f>
              <c:numCache>
                <c:formatCode>d/mmm</c:formatCode>
                <c:ptCount val="6"/>
                <c:pt idx="0">
                  <c:v>40314</c:v>
                </c:pt>
                <c:pt idx="1">
                  <c:v>40317</c:v>
                </c:pt>
                <c:pt idx="2">
                  <c:v>40318</c:v>
                </c:pt>
                <c:pt idx="3">
                  <c:v>40319</c:v>
                </c:pt>
                <c:pt idx="4">
                  <c:v>40320</c:v>
                </c:pt>
                <c:pt idx="5">
                  <c:v>40321</c:v>
                </c:pt>
              </c:numCache>
            </c:numRef>
          </c:cat>
          <c:val>
            <c:numRef>
              <c:f>Sheet1!$B$3:$G$3</c:f>
              <c:numCache>
                <c:formatCode>General</c:formatCode>
                <c:ptCount val="6"/>
                <c:pt idx="1">
                  <c:v>3</c:v>
                </c:pt>
                <c:pt idx="3">
                  <c:v>26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nepoznato</c:v>
                </c:pt>
              </c:strCache>
            </c:strRef>
          </c:tx>
          <c:spPr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2700000" scaled="0"/>
              <a:tileRect/>
            </a:gradFill>
            <a:ln w="15875">
              <a:solidFill>
                <a:schemeClr val="tx1"/>
              </a:solidFill>
            </a:ln>
            <a:effectLst>
              <a:innerShdw blurRad="63500" dist="50800" dir="13500000">
                <a:schemeClr val="bg1">
                  <a:alpha val="50000"/>
                </a:schemeClr>
              </a:innerShdw>
            </a:effectLst>
            <a:scene3d>
              <a:camera prst="orthographicFront"/>
              <a:lightRig rig="threePt" dir="t"/>
            </a:scene3d>
            <a:sp3d prstMaterial="softEdge">
              <a:bevelT/>
              <a:contourClr>
                <a:srgbClr val="000000"/>
              </a:contourClr>
            </a:sp3d>
          </c:spPr>
          <c:dLbls>
            <c:dLbl>
              <c:idx val="0"/>
              <c:layout>
                <c:manualLayout>
                  <c:x val="5.2316890881913469E-3"/>
                  <c:y val="-1.7396335670647045E-7"/>
                </c:manualLayout>
              </c:layout>
              <c:showVal val="1"/>
            </c:dLbl>
            <c:dLbl>
              <c:idx val="1"/>
              <c:layout>
                <c:manualLayout>
                  <c:x val="3.7369207772795275E-3"/>
                  <c:y val="6.6280038905165099E-3"/>
                </c:manualLayout>
              </c:layout>
              <c:showVal val="1"/>
            </c:dLbl>
            <c:dLbl>
              <c:idx val="3"/>
              <c:layout>
                <c:manualLayout>
                  <c:x val="2.9895366218236209E-3"/>
                  <c:y val="6.6280038905165099E-3"/>
                </c:manualLayout>
              </c:layout>
              <c:showVal val="1"/>
            </c:dLbl>
            <c:dLbl>
              <c:idx val="4"/>
              <c:layout>
                <c:manualLayout>
                  <c:x val="5.2316890881913469E-3"/>
                  <c:y val="6.6280038905165099E-3"/>
                </c:manualLayout>
              </c:layout>
              <c:showVal val="1"/>
            </c:dLbl>
            <c:txPr>
              <a:bodyPr/>
              <a:lstStyle/>
              <a:p>
                <a:pPr>
                  <a:defRPr lang="sr-Latn-CS" sz="2800" baseline="0">
                    <a:solidFill>
                      <a:schemeClr val="bg2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Sheet1!$B$1:$G$1</c:f>
              <c:numCache>
                <c:formatCode>d/mmm</c:formatCode>
                <c:ptCount val="6"/>
                <c:pt idx="0">
                  <c:v>40314</c:v>
                </c:pt>
                <c:pt idx="1">
                  <c:v>40317</c:v>
                </c:pt>
                <c:pt idx="2">
                  <c:v>40318</c:v>
                </c:pt>
                <c:pt idx="3">
                  <c:v>40319</c:v>
                </c:pt>
                <c:pt idx="4">
                  <c:v>40320</c:v>
                </c:pt>
                <c:pt idx="5">
                  <c:v>40321</c:v>
                </c:pt>
              </c:numCache>
            </c:numRef>
          </c:cat>
          <c:val>
            <c:numRef>
              <c:f>Sheet1!$B$4:$G$4</c:f>
              <c:numCache>
                <c:formatCode>General</c:formatCode>
                <c:ptCount val="6"/>
                <c:pt idx="0">
                  <c:v>2</c:v>
                </c:pt>
              </c:numCache>
            </c:numRef>
          </c:val>
        </c:ser>
        <c:gapWidth val="43"/>
        <c:gapDepth val="33"/>
        <c:shape val="box"/>
        <c:axId val="86523904"/>
        <c:axId val="86525440"/>
        <c:axId val="0"/>
      </c:bar3DChart>
      <c:dateAx>
        <c:axId val="86523904"/>
        <c:scaling>
          <c:orientation val="minMax"/>
        </c:scaling>
        <c:axPos val="b"/>
        <c:numFmt formatCode="d/mmm" sourceLinked="1"/>
        <c:tickLblPos val="low"/>
        <c:spPr>
          <a:ln w="410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sr-Latn-CS" sz="1400" b="1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86525440"/>
        <c:crosses val="autoZero"/>
        <c:auto val="1"/>
        <c:lblOffset val="100"/>
        <c:majorUnit val="1"/>
        <c:minorUnit val="1"/>
      </c:dateAx>
      <c:valAx>
        <c:axId val="86525440"/>
        <c:scaling>
          <c:orientation val="minMax"/>
          <c:max val="70"/>
          <c:min val="0"/>
        </c:scaling>
        <c:axPos val="l"/>
        <c:majorGridlines/>
        <c:numFmt formatCode="General" sourceLinked="1"/>
        <c:tickLblPos val="nextTo"/>
        <c:spPr>
          <a:ln w="410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sr-Latn-CS" sz="1291" b="0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86523904"/>
        <c:crosses val="autoZero"/>
        <c:crossBetween val="between"/>
        <c:majorUnit val="5"/>
      </c:valAx>
      <c:spPr>
        <a:noFill/>
        <a:ln w="25390">
          <a:noFill/>
        </a:ln>
      </c:spPr>
    </c:plotArea>
    <c:legend>
      <c:legendPos val="r"/>
      <c:layout>
        <c:manualLayout>
          <c:xMode val="edge"/>
          <c:yMode val="edge"/>
          <c:x val="0.33224668385061795"/>
          <c:y val="8.3167183830732266E-2"/>
          <c:w val="9.0102338665065979E-2"/>
          <c:h val="0.18235360940042328"/>
        </c:manualLayout>
      </c:layout>
      <c:txPr>
        <a:bodyPr/>
        <a:lstStyle/>
        <a:p>
          <a:pPr>
            <a:defRPr lang="sr-Latn-CS" sz="1800" baseline="0"/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325" b="1" i="0" u="none" strike="noStrike" baseline="0">
          <a:solidFill>
            <a:schemeClr val="tx1"/>
          </a:solidFill>
          <a:latin typeface="Tahoma"/>
          <a:ea typeface="Tahoma"/>
          <a:cs typeface="Tahoma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hPercent val="65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1904761904762032E-2"/>
          <c:y val="2.398081534772185E-2"/>
          <c:w val="0.84285714285714286"/>
          <c:h val="0.80575539568345911"/>
        </c:manualLayout>
      </c:layout>
      <c:bar3DChart>
        <c:barDir val="col"/>
        <c:grouping val="clustered"/>
        <c:ser>
          <c:idx val="0"/>
          <c:order val="0"/>
          <c:spPr>
            <a:gradFill rotWithShape="0">
              <a:gsLst>
                <a:gs pos="0">
                  <a:srgbClr val="BBE0E3">
                    <a:gamma/>
                    <a:shade val="69804"/>
                    <a:invGamma/>
                  </a:srgbClr>
                </a:gs>
                <a:gs pos="100000">
                  <a:srgbClr val="BBE0E3"/>
                </a:gs>
              </a:gsLst>
              <a:lin ang="18900000" scaled="1"/>
            </a:gradFill>
            <a:ln w="19032">
              <a:solidFill>
                <a:schemeClr val="tx1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dLbls>
            <c:dLbl>
              <c:idx val="0"/>
              <c:layout>
                <c:manualLayout>
                  <c:x val="1.5328669165652758E-2"/>
                  <c:y val="-9.5209712687829569E-4"/>
                </c:manualLayout>
              </c:layout>
              <c:showVal val="1"/>
            </c:dLbl>
            <c:dLbl>
              <c:idx val="1"/>
              <c:layout>
                <c:manualLayout>
                  <c:x val="2.4965869851594838E-2"/>
                  <c:y val="-4.7321108051673983E-3"/>
                </c:manualLayout>
              </c:layout>
              <c:showVal val="1"/>
            </c:dLbl>
            <c:dLbl>
              <c:idx val="2"/>
              <c:layout>
                <c:manualLayout>
                  <c:x val="2.1588129595895601E-2"/>
                  <c:y val="-6.0903733446530332E-3"/>
                </c:manualLayout>
              </c:layout>
              <c:showVal val="1"/>
            </c:dLbl>
            <c:dLbl>
              <c:idx val="3"/>
              <c:layout>
                <c:manualLayout>
                  <c:x val="1.4776072294760752E-2"/>
                  <c:y val="9.2947833443968141E-3"/>
                </c:manualLayout>
              </c:layout>
              <c:showVal val="1"/>
            </c:dLbl>
            <c:dLbl>
              <c:idx val="4"/>
              <c:layout>
                <c:manualLayout>
                  <c:x val="9.0973122030633038E-3"/>
                  <c:y val="1.2543620219611609E-2"/>
                </c:manualLayout>
              </c:layout>
              <c:showVal val="1"/>
            </c:dLbl>
            <c:dLbl>
              <c:idx val="5"/>
              <c:layout>
                <c:manualLayout>
                  <c:x val="9.835290703167748E-3"/>
                  <c:y val="1.5727600342314046E-2"/>
                </c:manualLayout>
              </c:layout>
              <c:showVal val="1"/>
            </c:dLbl>
            <c:dLbl>
              <c:idx val="6"/>
              <c:layout>
                <c:manualLayout>
                  <c:x val="6.3291139240506892E-3"/>
                  <c:y val="2.4710422707127339E-2"/>
                </c:manualLayout>
              </c:layout>
              <c:showVal val="1"/>
            </c:dLbl>
            <c:spPr>
              <a:noFill/>
              <a:ln w="38065">
                <a:noFill/>
              </a:ln>
            </c:spPr>
            <c:txPr>
              <a:bodyPr/>
              <a:lstStyle/>
              <a:p>
                <a:pPr>
                  <a:defRPr lang="sr-Latn-CS" sz="4460" b="1" i="0" u="none" strike="noStrike" baseline="30000">
                    <a:solidFill>
                      <a:srgbClr val="3366FF"/>
                    </a:solidFill>
                    <a:latin typeface="Tahoma"/>
                    <a:ea typeface="Tahoma"/>
                    <a:cs typeface="Tahoma"/>
                  </a:defRPr>
                </a:pPr>
                <a:endParaRPr lang="en-US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Albanci</c:v>
                </c:pt>
                <c:pt idx="1">
                  <c:v>Aškalije</c:v>
                </c:pt>
                <c:pt idx="2">
                  <c:v>Bošnjaci</c:v>
                </c:pt>
              </c:strCache>
            </c:strRef>
          </c:cat>
          <c:val>
            <c:numRef>
              <c:f>Sheet1!$B$2:$D$2</c:f>
              <c:numCache>
                <c:formatCode>#,##0</c:formatCode>
                <c:ptCount val="3"/>
                <c:pt idx="0">
                  <c:v>110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gapDepth val="0"/>
        <c:shape val="box"/>
        <c:axId val="89182208"/>
        <c:axId val="89183744"/>
        <c:axId val="0"/>
      </c:bar3DChart>
      <c:catAx>
        <c:axId val="89182208"/>
        <c:scaling>
          <c:orientation val="minMax"/>
        </c:scaling>
        <c:axPos val="b"/>
        <c:numFmt formatCode="General" sourceLinked="1"/>
        <c:tickLblPos val="low"/>
        <c:spPr>
          <a:ln w="4758">
            <a:solidFill>
              <a:schemeClr val="tx1"/>
            </a:solidFill>
            <a:prstDash val="solid"/>
          </a:ln>
        </c:spPr>
        <c:txPr>
          <a:bodyPr rot="2280000" vert="horz"/>
          <a:lstStyle/>
          <a:p>
            <a:pPr>
              <a:defRPr lang="sr-Latn-CS" sz="1499" b="1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89183744"/>
        <c:crosses val="autoZero"/>
        <c:auto val="1"/>
        <c:lblAlgn val="ctr"/>
        <c:lblOffset val="100"/>
        <c:tickLblSkip val="1"/>
        <c:tickMarkSkip val="1"/>
      </c:catAx>
      <c:valAx>
        <c:axId val="89183744"/>
        <c:scaling>
          <c:orientation val="minMax"/>
          <c:max val="150"/>
          <c:min val="0"/>
        </c:scaling>
        <c:axPos val="l"/>
        <c:majorGridlines>
          <c:spPr>
            <a:ln w="4758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c:spPr>
        </c:majorGridlines>
        <c:numFmt formatCode="#,##0" sourceLinked="1"/>
        <c:tickLblPos val="nextTo"/>
        <c:spPr>
          <a:ln w="475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sr-Latn-CS" sz="1349" b="0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891822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697" b="1" i="0" u="none" strike="noStrike" baseline="0">
          <a:solidFill>
            <a:schemeClr val="tx1"/>
          </a:solidFill>
          <a:latin typeface="Tahoma"/>
          <a:ea typeface="Tahoma"/>
          <a:cs typeface="Tahoma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hPercent val="65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1904761904761921E-2"/>
          <c:y val="2.1582733812949645E-2"/>
          <c:w val="0.92222222222222228"/>
          <c:h val="0.88009592326139174"/>
        </c:manualLayout>
      </c:layout>
      <c:bar3DChart>
        <c:barDir val="col"/>
        <c:grouping val="clustered"/>
        <c:ser>
          <c:idx val="0"/>
          <c:order val="0"/>
          <c:spPr>
            <a:gradFill rotWithShape="0">
              <a:gsLst>
                <a:gs pos="0">
                  <a:srgbClr val="BBE0E3">
                    <a:gamma/>
                    <a:shade val="69804"/>
                    <a:invGamma/>
                  </a:srgbClr>
                </a:gs>
                <a:gs pos="100000">
                  <a:srgbClr val="BBE0E3"/>
                </a:gs>
              </a:gsLst>
              <a:lin ang="18900000" scaled="1"/>
            </a:gradFill>
            <a:ln w="16407">
              <a:solidFill>
                <a:schemeClr val="tx1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dLbls>
            <c:dLbl>
              <c:idx val="0"/>
              <c:layout>
                <c:manualLayout>
                  <c:x val="1.7728698546827997E-2"/>
                  <c:y val="1.3383374198996541E-2"/>
                </c:manualLayout>
              </c:layout>
              <c:showVal val="1"/>
            </c:dLbl>
            <c:dLbl>
              <c:idx val="1"/>
              <c:layout>
                <c:manualLayout>
                  <c:x val="1.9680238140964226E-2"/>
                  <c:y val="1.4381616749320042E-2"/>
                </c:manualLayout>
              </c:layout>
              <c:showVal val="1"/>
            </c:dLbl>
            <c:dLbl>
              <c:idx val="2"/>
              <c:layout>
                <c:manualLayout>
                  <c:x val="2.2712587755798798E-2"/>
                  <c:y val="1.1375581017873513E-2"/>
                </c:manualLayout>
              </c:layout>
              <c:showVal val="1"/>
            </c:dLbl>
            <c:dLbl>
              <c:idx val="3"/>
              <c:layout>
                <c:manualLayout>
                  <c:x val="2.1406546742632877E-2"/>
                  <c:y val="1.175713949965017E-2"/>
                </c:manualLayout>
              </c:layout>
              <c:showVal val="1"/>
            </c:dLbl>
            <c:dLbl>
              <c:idx val="4"/>
              <c:layout>
                <c:manualLayout>
                  <c:xMode val="edge"/>
                  <c:yMode val="edge"/>
                  <c:x val="0.83015873015873065"/>
                  <c:y val="0.7649880095923266"/>
                </c:manualLayout>
              </c:layout>
              <c:showVal val="1"/>
            </c:dLbl>
            <c:spPr>
              <a:noFill/>
              <a:ln w="32813">
                <a:noFill/>
              </a:ln>
            </c:spPr>
            <c:txPr>
              <a:bodyPr/>
              <a:lstStyle/>
              <a:p>
                <a:pPr>
                  <a:defRPr lang="sr-Latn-CS" sz="4398" b="1" i="0" u="none" strike="noStrike" baseline="30000">
                    <a:solidFill>
                      <a:srgbClr val="3366FF"/>
                    </a:solidFill>
                    <a:latin typeface="Tahoma"/>
                    <a:ea typeface="Tahoma"/>
                    <a:cs typeface="Tahoma"/>
                  </a:defRPr>
                </a:pPr>
                <a:endParaRPr lang="en-US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civili</c:v>
                </c:pt>
                <c:pt idx="1">
                  <c:v>vojnici OVK</c:v>
                </c:pt>
                <c:pt idx="2">
                  <c:v>nepoznato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57</c:v>
                </c:pt>
                <c:pt idx="1">
                  <c:v>48</c:v>
                </c:pt>
                <c:pt idx="2">
                  <c:v>7</c:v>
                </c:pt>
              </c:numCache>
            </c:numRef>
          </c:val>
        </c:ser>
        <c:gapDepth val="0"/>
        <c:shape val="box"/>
        <c:axId val="89631744"/>
        <c:axId val="89645824"/>
        <c:axId val="0"/>
      </c:bar3DChart>
      <c:catAx>
        <c:axId val="89631744"/>
        <c:scaling>
          <c:orientation val="minMax"/>
        </c:scaling>
        <c:axPos val="b"/>
        <c:numFmt formatCode="General" sourceLinked="1"/>
        <c:tickLblPos val="low"/>
        <c:spPr>
          <a:ln w="410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sr-Latn-CS" sz="1797" b="1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89645824"/>
        <c:crosses val="autoZero"/>
        <c:auto val="1"/>
        <c:lblAlgn val="ctr"/>
        <c:lblOffset val="100"/>
        <c:tickLblSkip val="1"/>
        <c:tickMarkSkip val="1"/>
      </c:catAx>
      <c:valAx>
        <c:axId val="89645824"/>
        <c:scaling>
          <c:orientation val="minMax"/>
          <c:max val="100"/>
          <c:min val="0"/>
        </c:scaling>
        <c:axPos val="l"/>
        <c:majorGridlines>
          <c:spPr>
            <a:ln w="4101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c:spPr>
        </c:majorGridlines>
        <c:numFmt formatCode="General" sourceLinked="1"/>
        <c:tickLblPos val="nextTo"/>
        <c:spPr>
          <a:ln w="410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sr-Latn-CS" sz="1291" b="0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89631744"/>
        <c:crosses val="autoZero"/>
        <c:crossBetween val="between"/>
      </c:valAx>
      <c:spPr>
        <a:noFill/>
        <a:ln w="2539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325" b="1" i="0" u="none" strike="noStrike" baseline="0">
          <a:solidFill>
            <a:schemeClr val="tx1"/>
          </a:solidFill>
          <a:latin typeface="Tahoma"/>
          <a:ea typeface="Tahoma"/>
          <a:cs typeface="Tahoma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  <c:txPr>
        <a:bodyPr/>
        <a:lstStyle/>
        <a:p>
          <a:pPr>
            <a:defRPr lang="sr-Latn-CS"/>
          </a:pPr>
          <a:endParaRPr lang="en-US"/>
        </a:p>
      </c:txPr>
    </c:title>
    <c:view3D>
      <c:hPercent val="65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1904761904761914E-2"/>
          <c:y val="2.6378896882494011E-2"/>
          <c:w val="0.92222222222222228"/>
          <c:h val="0.89448441247002464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gradFill rotWithShape="0">
              <a:gsLst>
                <a:gs pos="0">
                  <a:srgbClr val="BBE0E3">
                    <a:gamma/>
                    <a:shade val="76078"/>
                    <a:invGamma/>
                  </a:srgbClr>
                </a:gs>
                <a:gs pos="100000">
                  <a:srgbClr val="BBE0E3"/>
                </a:gs>
              </a:gsLst>
              <a:lin ang="18900000" scaled="1"/>
            </a:gradFill>
            <a:ln w="17839">
              <a:solidFill>
                <a:schemeClr val="tx1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dLbls>
            <c:dLbl>
              <c:idx val="0"/>
              <c:layout>
                <c:manualLayout>
                  <c:x val="9.8000156696831028E-3"/>
                  <c:y val="-2.8121484814398179E-5"/>
                </c:manualLayout>
              </c:layout>
              <c:showVal val="1"/>
            </c:dLbl>
            <c:dLbl>
              <c:idx val="1"/>
              <c:layout>
                <c:manualLayout>
                  <c:x val="1.0735887491675481E-2"/>
                  <c:y val="-6.4048812080308142E-3"/>
                </c:manualLayout>
              </c:layout>
              <c:showVal val="1"/>
            </c:dLbl>
            <c:dLbl>
              <c:idx val="2"/>
              <c:layout>
                <c:manualLayout>
                  <c:x val="1.2936204802757862E-2"/>
                  <c:y val="-3.9468930020111212E-3"/>
                </c:manualLayout>
              </c:layout>
              <c:showVal val="1"/>
            </c:dLbl>
            <c:dLbl>
              <c:idx val="3"/>
              <c:layout>
                <c:manualLayout>
                  <c:x val="8.5973674932424502E-3"/>
                  <c:y val="-1.0868527797661773E-3"/>
                </c:manualLayout>
              </c:layout>
              <c:showVal val="1"/>
            </c:dLbl>
            <c:dLbl>
              <c:idx val="4"/>
              <c:layout>
                <c:manualLayout>
                  <c:x val="1.3485818936812057E-2"/>
                  <c:y val="-4.1865221392780464E-3"/>
                </c:manualLayout>
              </c:layout>
              <c:showVal val="1"/>
            </c:dLbl>
            <c:dLbl>
              <c:idx val="5"/>
              <c:layout>
                <c:manualLayout>
                  <c:x val="1.7108551729541271E-2"/>
                  <c:y val="1.1362784197429911E-3"/>
                </c:manualLayout>
              </c:layout>
              <c:showVal val="1"/>
            </c:dLbl>
            <c:dLbl>
              <c:idx val="6"/>
              <c:layout>
                <c:manualLayout>
                  <c:x val="1.1747169663493699E-2"/>
                  <c:y val="-5.6331594914271529E-3"/>
                </c:manualLayout>
              </c:layout>
              <c:showVal val="1"/>
            </c:dLbl>
            <c:dLbl>
              <c:idx val="7"/>
              <c:layout>
                <c:manualLayout>
                  <c:x val="8.1394948582250003E-3"/>
                  <c:y val="-5.0236220472440994E-3"/>
                </c:manualLayout>
              </c:layout>
              <c:showVal val="1"/>
            </c:dLbl>
            <c:spPr>
              <a:noFill/>
              <a:ln w="35682">
                <a:noFill/>
              </a:ln>
            </c:spPr>
            <c:txPr>
              <a:bodyPr/>
              <a:lstStyle/>
              <a:p>
                <a:pPr>
                  <a:defRPr lang="sr-Latn-CS" sz="3200" b="1" i="0" u="none" strike="noStrike" baseline="0">
                    <a:solidFill>
                      <a:srgbClr val="3366FF"/>
                    </a:solidFill>
                    <a:latin typeface="Tahoma"/>
                    <a:ea typeface="Tahoma"/>
                    <a:cs typeface="Tahoma"/>
                  </a:defRPr>
                </a:pPr>
                <a:endParaRPr lang="en-US"/>
              </a:p>
            </c:txPr>
            <c:showVal val="1"/>
          </c:dLbls>
          <c:cat>
            <c:strRef>
              <c:f>Sheet1!$B$1:$G$1</c:f>
              <c:strCache>
                <c:ptCount val="6"/>
                <c:pt idx="0">
                  <c:v>do 18</c:v>
                </c:pt>
                <c:pt idx="1">
                  <c:v>19-25</c:v>
                </c:pt>
                <c:pt idx="2">
                  <c:v>26-35</c:v>
                </c:pt>
                <c:pt idx="3">
                  <c:v>36-55</c:v>
                </c:pt>
                <c:pt idx="4">
                  <c:v>56-70</c:v>
                </c:pt>
                <c:pt idx="5">
                  <c:v>nepoznato</c:v>
                </c:pt>
              </c:strCache>
            </c:strRef>
          </c:cat>
          <c:val>
            <c:numRef>
              <c:f>Sheet1!$B$2:$G$2</c:f>
              <c:numCache>
                <c:formatCode>#,##0</c:formatCode>
                <c:ptCount val="6"/>
                <c:pt idx="0">
                  <c:v>1</c:v>
                </c:pt>
                <c:pt idx="1">
                  <c:v>22</c:v>
                </c:pt>
                <c:pt idx="2">
                  <c:v>32</c:v>
                </c:pt>
                <c:pt idx="3">
                  <c:v>42</c:v>
                </c:pt>
                <c:pt idx="4">
                  <c:v>9</c:v>
                </c:pt>
                <c:pt idx="5" formatCode="0">
                  <c:v>6</c:v>
                </c:pt>
              </c:numCache>
            </c:numRef>
          </c:val>
        </c:ser>
        <c:gapWidth val="102"/>
        <c:gapDepth val="0"/>
        <c:shape val="box"/>
        <c:axId val="86624896"/>
        <c:axId val="90112384"/>
        <c:axId val="0"/>
      </c:bar3DChart>
      <c:catAx>
        <c:axId val="86624896"/>
        <c:scaling>
          <c:orientation val="minMax"/>
        </c:scaling>
        <c:axPos val="b"/>
        <c:numFmt formatCode="General" sourceLinked="1"/>
        <c:tickLblPos val="low"/>
        <c:spPr>
          <a:ln w="446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sr-Latn-CS" sz="1400" b="1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90112384"/>
        <c:crosses val="autoZero"/>
        <c:auto val="1"/>
        <c:lblAlgn val="ctr"/>
        <c:lblOffset val="100"/>
        <c:tickLblSkip val="1"/>
        <c:tickMarkSkip val="1"/>
      </c:catAx>
      <c:valAx>
        <c:axId val="90112384"/>
        <c:scaling>
          <c:orientation val="minMax"/>
          <c:max val="50"/>
        </c:scaling>
        <c:axPos val="l"/>
        <c:majorGridlines>
          <c:spPr>
            <a:ln w="317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c:spPr>
        </c:majorGridlines>
        <c:numFmt formatCode="#,##0" sourceLinked="1"/>
        <c:tickLblPos val="nextTo"/>
        <c:spPr>
          <a:ln w="446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sr-Latn-CS" sz="1265" b="0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86624896"/>
        <c:crosses val="autoZero"/>
        <c:crossBetween val="between"/>
      </c:valAx>
      <c:spPr>
        <a:noFill/>
        <a:ln w="25398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529" b="1" i="0" u="none" strike="noStrike" baseline="0">
          <a:solidFill>
            <a:schemeClr val="tx1"/>
          </a:solidFill>
          <a:latin typeface="Tahoma"/>
          <a:ea typeface="Tahoma"/>
          <a:cs typeface="Tahoma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  <c:txPr>
        <a:bodyPr/>
        <a:lstStyle/>
        <a:p>
          <a:pPr>
            <a:defRPr lang="sr-Latn-CS"/>
          </a:pPr>
          <a:endParaRPr lang="en-US"/>
        </a:p>
      </c:txPr>
    </c:title>
    <c:view3D>
      <c:hPercent val="65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666666666666668E-2"/>
          <c:y val="2.1582733812949641E-2"/>
          <c:w val="0.91746031746031742"/>
          <c:h val="0.88009592326139163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gradFill rotWithShape="0">
              <a:gsLst>
                <a:gs pos="0">
                  <a:srgbClr val="BBE0E3">
                    <a:gamma/>
                    <a:shade val="69804"/>
                    <a:invGamma/>
                  </a:srgbClr>
                </a:gs>
                <a:gs pos="100000">
                  <a:srgbClr val="BBE0E3"/>
                </a:gs>
              </a:gsLst>
              <a:lin ang="18900000" scaled="1"/>
            </a:gradFill>
            <a:ln w="15855">
              <a:solidFill>
                <a:schemeClr val="tx1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dLbls>
            <c:dLbl>
              <c:idx val="0"/>
              <c:layout>
                <c:manualLayout>
                  <c:x val="3.1104168659079789E-2"/>
                  <c:y val="-1.9601657325585529E-2"/>
                </c:manualLayout>
              </c:layout>
              <c:showVal val="1"/>
            </c:dLbl>
            <c:dLbl>
              <c:idx val="1"/>
              <c:layout>
                <c:manualLayout>
                  <c:x val="3.2064352279851681E-2"/>
                  <c:y val="-9.7814874669050703E-3"/>
                </c:manualLayout>
              </c:layout>
              <c:showVal val="1"/>
            </c:dLbl>
            <c:spPr>
              <a:noFill/>
              <a:ln w="31709">
                <a:noFill/>
              </a:ln>
            </c:spPr>
            <c:txPr>
              <a:bodyPr/>
              <a:lstStyle/>
              <a:p>
                <a:pPr>
                  <a:defRPr lang="sr-Latn-CS" sz="4399" b="1" i="0" u="none" strike="noStrike" baseline="30000">
                    <a:solidFill>
                      <a:srgbClr val="3366FF"/>
                    </a:solidFill>
                    <a:latin typeface="Tahoma"/>
                    <a:ea typeface="Tahoma"/>
                    <a:cs typeface="Tahoma"/>
                  </a:defRPr>
                </a:pPr>
                <a:endParaRPr lang="en-US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ubijeni i stradali</c:v>
                </c:pt>
                <c:pt idx="1">
                  <c:v>nestali</c:v>
                </c:pt>
              </c:strCache>
            </c:strRef>
          </c:cat>
          <c:val>
            <c:numRef>
              <c:f>Sheet1!$B$2:$C$2</c:f>
              <c:numCache>
                <c:formatCode>0</c:formatCode>
                <c:ptCount val="2"/>
                <c:pt idx="0">
                  <c:v>110</c:v>
                </c:pt>
                <c:pt idx="1">
                  <c:v>2</c:v>
                </c:pt>
              </c:numCache>
            </c:numRef>
          </c:val>
        </c:ser>
        <c:gapDepth val="0"/>
        <c:shape val="box"/>
        <c:axId val="90157824"/>
        <c:axId val="90159360"/>
        <c:axId val="0"/>
      </c:bar3DChart>
      <c:catAx>
        <c:axId val="90157824"/>
        <c:scaling>
          <c:orientation val="minMax"/>
        </c:scaling>
        <c:axPos val="b"/>
        <c:numFmt formatCode="General" sourceLinked="1"/>
        <c:tickLblPos val="low"/>
        <c:spPr>
          <a:ln w="396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sr-Latn-CS" sz="2198" b="1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90159360"/>
        <c:crosses val="autoZero"/>
        <c:auto val="1"/>
        <c:lblAlgn val="ctr"/>
        <c:lblOffset val="100"/>
        <c:tickLblSkip val="1"/>
        <c:tickMarkSkip val="1"/>
      </c:catAx>
      <c:valAx>
        <c:axId val="90159360"/>
        <c:scaling>
          <c:orientation val="minMax"/>
          <c:max val="150"/>
          <c:min val="0"/>
        </c:scaling>
        <c:axPos val="l"/>
        <c:majorGridlines>
          <c:spPr>
            <a:ln w="3964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c:spPr>
        </c:majorGridlines>
        <c:numFmt formatCode="0" sourceLinked="1"/>
        <c:tickLblPos val="nextTo"/>
        <c:spPr>
          <a:ln w="396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sr-Latn-CS" sz="1124" b="0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90157824"/>
        <c:crosses val="autoZero"/>
        <c:crossBetween val="between"/>
        <c:majorUnit val="20"/>
        <c:minorUnit val="4"/>
      </c:valAx>
      <c:spPr>
        <a:noFill/>
        <a:ln w="2539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246" b="1" i="0" u="none" strike="noStrike" baseline="0">
          <a:solidFill>
            <a:schemeClr val="tx1"/>
          </a:solidFill>
          <a:latin typeface="Tahoma"/>
          <a:ea typeface="Tahoma"/>
          <a:cs typeface="Tahoma"/>
        </a:defRPr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  <c:txPr>
        <a:bodyPr/>
        <a:lstStyle/>
        <a:p>
          <a:pPr>
            <a:defRPr lang="sr-Latn-CS"/>
          </a:pPr>
          <a:endParaRPr lang="en-US"/>
        </a:p>
      </c:txPr>
    </c:title>
    <c:view3D>
      <c:hPercent val="65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6447883028482541"/>
          <c:y val="6.7619508107477105E-2"/>
          <c:w val="0.77142857142858179"/>
          <c:h val="0.75299760191846565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gradFill rotWithShape="0">
              <a:gsLst>
                <a:gs pos="0">
                  <a:srgbClr val="BBE0E3">
                    <a:gamma/>
                    <a:shade val="69804"/>
                    <a:invGamma/>
                  </a:srgbClr>
                </a:gs>
                <a:gs pos="100000">
                  <a:srgbClr val="BBE0E3"/>
                </a:gs>
              </a:gsLst>
              <a:lin ang="18900000" scaled="1"/>
            </a:gradFill>
            <a:ln w="18699">
              <a:solidFill>
                <a:schemeClr val="tx1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dLbls>
            <c:dLbl>
              <c:idx val="0"/>
              <c:layout>
                <c:manualLayout>
                  <c:x val="2.1665212151473441E-2"/>
                  <c:y val="2.4612584757428578E-2"/>
                </c:manualLayout>
              </c:layout>
              <c:showVal val="1"/>
            </c:dLbl>
            <c:dLbl>
              <c:idx val="1"/>
              <c:layout>
                <c:manualLayout>
                  <c:x val="5.7471578499344762E-3"/>
                  <c:y val="1.1076964379393678E-2"/>
                </c:manualLayout>
              </c:layout>
              <c:showVal val="1"/>
            </c:dLbl>
            <c:dLbl>
              <c:idx val="2"/>
              <c:layout>
                <c:manualLayout>
                  <c:x val="5.3427716983456735E-3"/>
                  <c:y val="1.4227027013864508E-2"/>
                </c:manualLayout>
              </c:layout>
              <c:showVal val="1"/>
            </c:dLbl>
            <c:dLbl>
              <c:idx val="3"/>
              <c:layout>
                <c:manualLayout>
                  <c:x val="7.9570747908755523E-3"/>
                  <c:y val="1.47084091818436E-2"/>
                </c:manualLayout>
              </c:layout>
              <c:showVal val="1"/>
            </c:dLbl>
            <c:dLbl>
              <c:idx val="4"/>
              <c:layout>
                <c:manualLayout>
                  <c:x val="3.8534870235708532E-3"/>
                  <c:y val="1.309715625348614E-2"/>
                </c:manualLayout>
              </c:layout>
              <c:showVal val="1"/>
            </c:dLbl>
            <c:dLbl>
              <c:idx val="5"/>
              <c:layout>
                <c:manualLayout>
                  <c:x val="5.4401168224068762E-3"/>
                  <c:y val="1.3529989287230343E-2"/>
                </c:manualLayout>
              </c:layout>
              <c:showVal val="1"/>
            </c:dLbl>
            <c:dLbl>
              <c:idx val="6"/>
              <c:layout>
                <c:manualLayout>
                  <c:x val="1.2130826973208478E-2"/>
                  <c:y val="1.265762678743378E-2"/>
                </c:manualLayout>
              </c:layout>
              <c:showVal val="1"/>
            </c:dLbl>
            <c:dLbl>
              <c:idx val="7"/>
              <c:layout>
                <c:manualLayout>
                  <c:x val="1.2716157699854565E-2"/>
                  <c:y val="1.2642407623096787E-2"/>
                </c:manualLayout>
              </c:layout>
              <c:showVal val="1"/>
            </c:dLbl>
            <c:dLbl>
              <c:idx val="8"/>
              <c:layout>
                <c:manualLayout>
                  <c:x val="7.2238880172351824E-3"/>
                  <c:y val="1.2422795081713981E-2"/>
                </c:manualLayout>
              </c:layout>
              <c:showVal val="1"/>
            </c:dLbl>
            <c:dLbl>
              <c:idx val="9"/>
              <c:layout>
                <c:manualLayout>
                  <c:x val="2.7815754877255892E-3"/>
                  <c:y val="1.5073364742644693E-2"/>
                </c:manualLayout>
              </c:layout>
              <c:showVal val="1"/>
            </c:dLbl>
            <c:dLbl>
              <c:idx val="10"/>
              <c:layout>
                <c:manualLayout>
                  <c:x val="8.9538423628767634E-3"/>
                  <c:y val="1.2423099465000718E-2"/>
                </c:manualLayout>
              </c:layout>
              <c:showVal val="1"/>
            </c:dLbl>
            <c:spPr>
              <a:noFill/>
              <a:ln w="37397">
                <a:noFill/>
              </a:ln>
            </c:spPr>
            <c:txPr>
              <a:bodyPr/>
              <a:lstStyle/>
              <a:p>
                <a:pPr>
                  <a:defRPr lang="sr-Latn-CS" sz="3600" b="1" i="0" u="none" strike="noStrike" baseline="30000">
                    <a:solidFill>
                      <a:srgbClr val="3366FF"/>
                    </a:solidFill>
                    <a:latin typeface="Tahoma"/>
                    <a:ea typeface="Tahoma"/>
                    <a:cs typeface="Tahoma"/>
                  </a:defRPr>
                </a:pPr>
                <a:endParaRPr lang="en-US"/>
              </a:p>
            </c:txPr>
            <c:showVal val="1"/>
          </c:dLbls>
          <c:cat>
            <c:strRef>
              <c:f>Sheet1!$B$1:$L$1</c:f>
              <c:strCache>
                <c:ptCount val="11"/>
                <c:pt idx="0">
                  <c:v>Albanci</c:v>
                </c:pt>
                <c:pt idx="1">
                  <c:v>Srbi</c:v>
                </c:pt>
                <c:pt idx="2">
                  <c:v>Romi</c:v>
                </c:pt>
                <c:pt idx="3">
                  <c:v>Bošnjaci</c:v>
                </c:pt>
                <c:pt idx="4">
                  <c:v>Aškalije</c:v>
                </c:pt>
                <c:pt idx="5">
                  <c:v>Crnogorci</c:v>
                </c:pt>
                <c:pt idx="6">
                  <c:v>Mađari</c:v>
                </c:pt>
                <c:pt idx="7">
                  <c:v>Egipćani</c:v>
                </c:pt>
                <c:pt idx="8">
                  <c:v>Turci</c:v>
                </c:pt>
                <c:pt idx="9">
                  <c:v>Goranci</c:v>
                </c:pt>
                <c:pt idx="10">
                  <c:v>ostalo/nep.</c:v>
                </c:pt>
              </c:strCache>
            </c:strRef>
          </c:cat>
          <c:val>
            <c:numRef>
              <c:f>Sheet1!$B$2:$L$2</c:f>
              <c:numCache>
                <c:formatCode>#,##0</c:formatCode>
                <c:ptCount val="11"/>
                <c:pt idx="0">
                  <c:v>10344</c:v>
                </c:pt>
                <c:pt idx="1">
                  <c:v>1425</c:v>
                </c:pt>
                <c:pt idx="2">
                  <c:v>98</c:v>
                </c:pt>
                <c:pt idx="3">
                  <c:v>43</c:v>
                </c:pt>
                <c:pt idx="4">
                  <c:v>23</c:v>
                </c:pt>
                <c:pt idx="5">
                  <c:v>20</c:v>
                </c:pt>
                <c:pt idx="6">
                  <c:v>13</c:v>
                </c:pt>
                <c:pt idx="7">
                  <c:v>11</c:v>
                </c:pt>
                <c:pt idx="8">
                  <c:v>7</c:v>
                </c:pt>
                <c:pt idx="9">
                  <c:v>4</c:v>
                </c:pt>
                <c:pt idx="10">
                  <c:v>247</c:v>
                </c:pt>
              </c:numCache>
            </c:numRef>
          </c:val>
        </c:ser>
        <c:gapDepth val="0"/>
        <c:shape val="box"/>
        <c:axId val="90374912"/>
        <c:axId val="90376448"/>
        <c:axId val="0"/>
      </c:bar3DChart>
      <c:catAx>
        <c:axId val="90374912"/>
        <c:scaling>
          <c:orientation val="minMax"/>
        </c:scaling>
        <c:axPos val="b"/>
        <c:numFmt formatCode="General" sourceLinked="1"/>
        <c:tickLblPos val="low"/>
        <c:spPr>
          <a:ln w="4675">
            <a:solidFill>
              <a:schemeClr val="tx1"/>
            </a:solidFill>
            <a:prstDash val="solid"/>
          </a:ln>
        </c:spPr>
        <c:txPr>
          <a:bodyPr rot="2280000" vert="horz"/>
          <a:lstStyle/>
          <a:p>
            <a:pPr>
              <a:defRPr lang="sr-Latn-CS" sz="1400" b="1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90376448"/>
        <c:crosses val="autoZero"/>
        <c:auto val="1"/>
        <c:lblAlgn val="ctr"/>
        <c:lblOffset val="100"/>
        <c:tickLblSkip val="1"/>
        <c:tickMarkSkip val="1"/>
      </c:catAx>
      <c:valAx>
        <c:axId val="90376448"/>
        <c:scaling>
          <c:orientation val="minMax"/>
          <c:max val="11000"/>
          <c:min val="0"/>
        </c:scaling>
        <c:axPos val="l"/>
        <c:majorGridlines>
          <c:spPr>
            <a:ln w="467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c:spPr>
        </c:majorGridlines>
        <c:numFmt formatCode="#,##0" sourceLinked="1"/>
        <c:tickLblPos val="nextTo"/>
        <c:spPr>
          <a:ln w="46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sr-Latn-CS" sz="1178" b="0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90374912"/>
        <c:crosses val="autoZero"/>
        <c:crossBetween val="between"/>
        <c:majorUnit val="1000"/>
      </c:valAx>
      <c:spPr>
        <a:noFill/>
        <a:ln w="2539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650" b="1" i="0" u="none" strike="noStrike" baseline="0">
          <a:solidFill>
            <a:schemeClr val="tx1"/>
          </a:solidFill>
          <a:latin typeface="Tahoma"/>
          <a:ea typeface="Tahoma"/>
          <a:cs typeface="Tahoma"/>
        </a:defRPr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hPercent val="65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475818040871222"/>
          <c:y val="4.1547173140272606E-2"/>
          <c:w val="0.7714285714285839"/>
          <c:h val="0.75299760191846565"/>
        </c:manualLayout>
      </c:layout>
      <c:bar3DChart>
        <c:barDir val="col"/>
        <c:grouping val="clustered"/>
        <c:ser>
          <c:idx val="0"/>
          <c:order val="0"/>
          <c:spPr>
            <a:gradFill rotWithShape="0">
              <a:gsLst>
                <a:gs pos="0">
                  <a:srgbClr val="BBE0E3">
                    <a:gamma/>
                    <a:shade val="72941"/>
                    <a:invGamma/>
                  </a:srgbClr>
                </a:gs>
                <a:gs pos="100000">
                  <a:srgbClr val="BBE0E3"/>
                </a:gs>
              </a:gsLst>
              <a:lin ang="18900000" scaled="1"/>
            </a:gradFill>
            <a:ln w="18701">
              <a:solidFill>
                <a:schemeClr val="tx1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dLbls>
            <c:dLbl>
              <c:idx val="0"/>
              <c:layout>
                <c:manualLayout>
                  <c:x val="1.9063263729030801E-2"/>
                  <c:y val="3.0367148873832642E-2"/>
                </c:manualLayout>
              </c:layout>
              <c:showVal val="1"/>
            </c:dLbl>
            <c:dLbl>
              <c:idx val="1"/>
              <c:layout>
                <c:manualLayout>
                  <c:x val="1.2373561188214147E-2"/>
                  <c:y val="3.3997131172556989E-2"/>
                </c:manualLayout>
              </c:layout>
              <c:showVal val="1"/>
            </c:dLbl>
            <c:dLbl>
              <c:idx val="2"/>
              <c:layout>
                <c:manualLayout>
                  <c:x val="4.8474164610020805E-3"/>
                  <c:y val="7.1067733976577924E-3"/>
                </c:manualLayout>
              </c:layout>
              <c:showVal val="1"/>
            </c:dLbl>
            <c:dLbl>
              <c:idx val="3"/>
              <c:layout>
                <c:manualLayout>
                  <c:x val="8.7134885649863686E-3"/>
                  <c:y val="1.0155801745712198E-2"/>
                </c:manualLayout>
              </c:layout>
              <c:showVal val="1"/>
            </c:dLbl>
            <c:dLbl>
              <c:idx val="4"/>
              <c:layout>
                <c:manualLayout>
                  <c:x val="5.9089476036483339E-3"/>
                  <c:y val="1.9295458707196483E-2"/>
                </c:manualLayout>
              </c:layout>
              <c:showVal val="1"/>
            </c:dLbl>
            <c:dLbl>
              <c:idx val="5"/>
              <c:layout>
                <c:manualLayout>
                  <c:x val="5.3640715204791561E-3"/>
                  <c:y val="1.7685710797778191E-2"/>
                </c:manualLayout>
              </c:layout>
              <c:showVal val="1"/>
            </c:dLbl>
            <c:dLbl>
              <c:idx val="6"/>
              <c:layout>
                <c:manualLayout>
                  <c:x val="6.7470802105128909E-3"/>
                  <c:y val="1.7186565342123084E-2"/>
                </c:manualLayout>
              </c:layout>
              <c:showVal val="1"/>
            </c:dLbl>
            <c:dLbl>
              <c:idx val="7"/>
              <c:layout>
                <c:manualLayout>
                  <c:x val="5.288530951071793E-3"/>
                  <c:y val="2.5128029054507534E-2"/>
                </c:manualLayout>
              </c:layout>
              <c:showVal val="1"/>
            </c:dLbl>
            <c:dLbl>
              <c:idx val="8"/>
              <c:layout>
                <c:manualLayout>
                  <c:x val="4.7434875677712556E-3"/>
                  <c:y val="2.6772874320942441E-2"/>
                </c:manualLayout>
              </c:layout>
              <c:showVal val="1"/>
            </c:dLbl>
            <c:dLbl>
              <c:idx val="9"/>
              <c:layout>
                <c:manualLayout>
                  <c:x val="8.2661206566104831E-3"/>
                  <c:y val="2.6626381004699998E-2"/>
                </c:manualLayout>
              </c:layout>
              <c:showVal val="1"/>
            </c:dLbl>
            <c:dLbl>
              <c:idx val="10"/>
              <c:layout>
                <c:manualLayout>
                  <c:x val="7.9490526183942384E-3"/>
                  <c:y val="3.014420435817617E-2"/>
                </c:manualLayout>
              </c:layout>
              <c:showVal val="1"/>
            </c:dLbl>
            <c:dLbl>
              <c:idx val="11"/>
              <c:layout>
                <c:manualLayout>
                  <c:x val="7.9083330790628553E-3"/>
                  <c:y val="2.3255813953488382E-2"/>
                </c:manualLayout>
              </c:layout>
              <c:showVal val="1"/>
            </c:dLbl>
            <c:spPr>
              <a:noFill/>
              <a:ln w="37403">
                <a:noFill/>
              </a:ln>
            </c:spPr>
            <c:txPr>
              <a:bodyPr/>
              <a:lstStyle/>
              <a:p>
                <a:pPr>
                  <a:defRPr lang="sr-Latn-CS" sz="3200" b="1" i="0" u="none" strike="noStrike" baseline="30000">
                    <a:solidFill>
                      <a:srgbClr val="3366FF"/>
                    </a:solidFill>
                    <a:latin typeface="Tahoma"/>
                    <a:ea typeface="Tahoma"/>
                    <a:cs typeface="Tahoma"/>
                  </a:defRPr>
                </a:pPr>
                <a:endParaRPr lang="en-US"/>
              </a:p>
            </c:txPr>
            <c:showVal val="1"/>
          </c:dLbls>
          <c:cat>
            <c:strRef>
              <c:f>Sheet1!$B$1:$M$1</c:f>
              <c:strCache>
                <c:ptCount val="12"/>
                <c:pt idx="0">
                  <c:v>Albanci</c:v>
                </c:pt>
                <c:pt idx="1">
                  <c:v>Srbi</c:v>
                </c:pt>
                <c:pt idx="2">
                  <c:v>Romi</c:v>
                </c:pt>
                <c:pt idx="3">
                  <c:v>Bošnjaci</c:v>
                </c:pt>
                <c:pt idx="4">
                  <c:v>Crnogorci</c:v>
                </c:pt>
                <c:pt idx="5">
                  <c:v>Aškalije</c:v>
                </c:pt>
                <c:pt idx="6">
                  <c:v>Egipćani</c:v>
                </c:pt>
                <c:pt idx="7">
                  <c:v>Mađari</c:v>
                </c:pt>
                <c:pt idx="8">
                  <c:v>Turci</c:v>
                </c:pt>
                <c:pt idx="9">
                  <c:v>Goranci</c:v>
                </c:pt>
                <c:pt idx="10">
                  <c:v>Makedonci</c:v>
                </c:pt>
                <c:pt idx="11">
                  <c:v>ostalo/nep.</c:v>
                </c:pt>
              </c:strCache>
            </c:strRef>
          </c:cat>
          <c:val>
            <c:numRef>
              <c:f>Sheet1!$B$2:$M$2</c:f>
              <c:numCache>
                <c:formatCode>#,##0</c:formatCode>
                <c:ptCount val="12"/>
                <c:pt idx="0">
                  <c:v>10632</c:v>
                </c:pt>
                <c:pt idx="1">
                  <c:v>2244</c:v>
                </c:pt>
                <c:pt idx="2">
                  <c:v>177</c:v>
                </c:pt>
                <c:pt idx="3">
                  <c:v>102</c:v>
                </c:pt>
                <c:pt idx="4">
                  <c:v>50</c:v>
                </c:pt>
                <c:pt idx="5">
                  <c:v>33</c:v>
                </c:pt>
                <c:pt idx="6">
                  <c:v>22</c:v>
                </c:pt>
                <c:pt idx="7">
                  <c:v>13</c:v>
                </c:pt>
                <c:pt idx="8">
                  <c:v>10</c:v>
                </c:pt>
                <c:pt idx="9">
                  <c:v>8</c:v>
                </c:pt>
                <c:pt idx="10" formatCode="0">
                  <c:v>4</c:v>
                </c:pt>
                <c:pt idx="11" formatCode="0">
                  <c:v>279</c:v>
                </c:pt>
              </c:numCache>
            </c:numRef>
          </c:val>
        </c:ser>
        <c:gapDepth val="0"/>
        <c:shape val="box"/>
        <c:axId val="90174208"/>
        <c:axId val="90584576"/>
        <c:axId val="0"/>
      </c:bar3DChart>
      <c:catAx>
        <c:axId val="90174208"/>
        <c:scaling>
          <c:orientation val="minMax"/>
        </c:scaling>
        <c:axPos val="b"/>
        <c:numFmt formatCode="General" sourceLinked="1"/>
        <c:tickLblPos val="low"/>
        <c:spPr>
          <a:ln w="4676">
            <a:solidFill>
              <a:schemeClr val="tx1"/>
            </a:solidFill>
            <a:prstDash val="solid"/>
          </a:ln>
        </c:spPr>
        <c:txPr>
          <a:bodyPr rot="2280000" vert="horz"/>
          <a:lstStyle/>
          <a:p>
            <a:pPr>
              <a:defRPr lang="sr-Latn-CS" sz="1325" b="1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90584576"/>
        <c:crosses val="autoZero"/>
        <c:auto val="1"/>
        <c:lblAlgn val="ctr"/>
        <c:lblOffset val="100"/>
        <c:tickLblSkip val="1"/>
        <c:tickMarkSkip val="1"/>
      </c:catAx>
      <c:valAx>
        <c:axId val="90584576"/>
        <c:scaling>
          <c:orientation val="minMax"/>
          <c:max val="11500"/>
          <c:min val="0"/>
        </c:scaling>
        <c:axPos val="l"/>
        <c:majorGridlines>
          <c:spPr>
            <a:ln w="4676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c:spPr>
        </c:majorGridlines>
        <c:numFmt formatCode="#,##0" sourceLinked="1"/>
        <c:tickLblPos val="nextTo"/>
        <c:spPr>
          <a:ln w="467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sr-Latn-CS" sz="1178" b="0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90174208"/>
        <c:crosses val="autoZero"/>
        <c:crossBetween val="between"/>
        <c:majorUnit val="1000"/>
      </c:valAx>
      <c:spPr>
        <a:noFill/>
        <a:ln w="25398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651" b="1" i="0" u="none" strike="noStrike" baseline="0">
          <a:solidFill>
            <a:schemeClr val="tx1"/>
          </a:solidFill>
          <a:latin typeface="Tahoma"/>
          <a:ea typeface="Tahoma"/>
          <a:cs typeface="Tahoma"/>
        </a:defRPr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3238939-9E09-4983-BA5A-7E32AF51D9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3604D1-19A0-4AA2-AE9F-2F47CDDA3123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sr-Latn-CS" smtClean="0"/>
              <a:t>Pokazat</a:t>
            </a:r>
            <a:r>
              <a:rPr lang="en-US" smtClean="0"/>
              <a:t>i</a:t>
            </a:r>
            <a:r>
              <a:rPr lang="sr-Latn-CS" smtClean="0"/>
              <a:t> dosije</a:t>
            </a:r>
            <a:r>
              <a:rPr lang="en-US" smtClean="0"/>
              <a:t>e Agrona ili Albulene Mucolli i/ili 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sr-Latn-CS" smtClean="0"/>
              <a:t>50 osoba je stradalo negde na teritoriji Kosova (nepoznato mesto stradanja).  </a:t>
            </a:r>
            <a:r>
              <a:rPr lang="sr-Latn-CS" i="1" smtClean="0"/>
              <a:t>m.g.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94CC41-11A0-4A3E-8A75-577D855BA677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sr-Latn-CS" smtClean="0"/>
              <a:t>50 osoba je stradalo negde na teritoriji Kosova (nepoznato mesto stradanja).  </a:t>
            </a:r>
            <a:r>
              <a:rPr lang="sr-Latn-CS" i="1" smtClean="0"/>
              <a:t>m.g.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94CC41-11A0-4A3E-8A75-577D855BA677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8A6240-2C6B-4792-AE44-E86D649E4904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r-Latn-C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8FDDC-B6DF-436A-9F3B-30D480B25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E3ED5-2AD2-4410-9FB7-A558CB18D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642E4-D4B9-45B8-B6C7-04895C1AC3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sr-Latn-C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0491A-9109-4F6B-92DD-CC3082640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90EC3-53F1-4510-A583-5F4B5D1BC3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54BC6-298E-4BDD-9E16-4F79EC72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0A013-DFB7-4A53-A568-2B5C33AD69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1CC80-0486-4E3A-B424-E8F7E0C31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1BEA2-3A19-4984-A4B9-A646AE5DAA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B4D9E-6321-4C8D-A164-4D97BEC6A8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ED152-BBEB-44A3-9241-ED211B3992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FF6CC-0AF4-4D64-B766-6424F0BAFF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r-Latn-C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A02CC-98F3-49C5-9151-539E748535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81000">
              <a:schemeClr val="accent2">
                <a:lumMod val="20000"/>
                <a:lumOff val="80000"/>
                <a:alpha val="91000"/>
              </a:schemeClr>
            </a:gs>
            <a:gs pos="100000">
              <a:srgbClr val="425B30"/>
            </a:gs>
            <a:gs pos="22000">
              <a:schemeClr val="accent5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F9CD581-A9EA-464F-A531-C8617382EA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r-Latn-C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r-Latn-CS" smtClean="0"/>
          </a:p>
        </p:txBody>
      </p:sp>
      <p:pic>
        <p:nvPicPr>
          <p:cNvPr id="9220" name="Picture 4" descr="popis_ppt_al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2400" b="1" smtClean="0">
                <a:latin typeface="Palatino Linotype" pitchFamily="18" charset="0"/>
              </a:rPr>
              <a:t>Ubijeni, stradali </a:t>
            </a:r>
            <a:r>
              <a:rPr lang="sr-Latn-CS" sz="2400" b="1" smtClean="0">
                <a:latin typeface="Palatino Linotype" pitchFamily="18" charset="0"/>
              </a:rPr>
              <a:t>i</a:t>
            </a:r>
            <a:r>
              <a:rPr lang="en-US" sz="2400" b="1" smtClean="0">
                <a:latin typeface="Palatino Linotype" pitchFamily="18" charset="0"/>
              </a:rPr>
              <a:t> nestali u KPZ Dubrava </a:t>
            </a:r>
            <a:r>
              <a:rPr lang="hr-HR" sz="2400" b="1" smtClean="0">
                <a:latin typeface="Palatino Linotype" pitchFamily="18" charset="0"/>
              </a:rPr>
              <a:t/>
            </a:r>
            <a:br>
              <a:rPr lang="hr-HR" sz="2400" b="1" smtClean="0">
                <a:latin typeface="Palatino Linotype" pitchFamily="18" charset="0"/>
              </a:rPr>
            </a:br>
            <a:r>
              <a:rPr lang="hr-HR" sz="2400" b="1" smtClean="0">
                <a:latin typeface="Palatino Linotype" pitchFamily="18" charset="0"/>
              </a:rPr>
              <a:t>maj 1999.</a:t>
            </a:r>
            <a:endParaRPr lang="en-US" sz="2400" b="1" smtClean="0">
              <a:latin typeface="Palatino Linotype" pitchFamily="18" charset="0"/>
            </a:endParaRPr>
          </a:p>
        </p:txBody>
      </p:sp>
      <p:graphicFrame>
        <p:nvGraphicFramePr>
          <p:cNvPr id="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0" y="1109663"/>
          <a:ext cx="9372600" cy="5748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-609600" y="990600"/>
          <a:ext cx="102108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sz="2400" b="1" smtClean="0">
                <a:latin typeface="Palatino Linotype" pitchFamily="18" charset="0"/>
              </a:rPr>
              <a:t>Ubijeni, stradali </a:t>
            </a:r>
            <a:r>
              <a:rPr lang="sr-Latn-CS" sz="2400" b="1" smtClean="0">
                <a:latin typeface="Palatino Linotype" pitchFamily="18" charset="0"/>
              </a:rPr>
              <a:t>i</a:t>
            </a:r>
            <a:r>
              <a:rPr lang="en-US" sz="2400" b="1" smtClean="0">
                <a:latin typeface="Palatino Linotype" pitchFamily="18" charset="0"/>
              </a:rPr>
              <a:t> nestali u KPZ Dubrava </a:t>
            </a:r>
            <a:r>
              <a:rPr lang="hr-HR" sz="2400" b="1" smtClean="0">
                <a:latin typeface="Palatino Linotype" pitchFamily="18" charset="0"/>
              </a:rPr>
              <a:t/>
            </a:r>
            <a:br>
              <a:rPr lang="hr-HR" sz="2400" b="1" smtClean="0">
                <a:latin typeface="Palatino Linotype" pitchFamily="18" charset="0"/>
              </a:rPr>
            </a:br>
            <a:r>
              <a:rPr lang="hr-HR" sz="2400" b="1" smtClean="0">
                <a:latin typeface="Palatino Linotype" pitchFamily="18" charset="0"/>
              </a:rPr>
              <a:t>maj 1999.</a:t>
            </a:r>
            <a:endParaRPr lang="en-US" sz="2400" b="1" smtClean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5"/>
          <p:cNvGraphicFramePr>
            <a:graphicFrameLocks noGrp="1" noChangeAspect="1"/>
          </p:cNvGraphicFramePr>
          <p:nvPr>
            <p:ph idx="4294967295"/>
          </p:nvPr>
        </p:nvGraphicFramePr>
        <p:xfrm>
          <a:off x="-266700" y="863600"/>
          <a:ext cx="9410700" cy="599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228600"/>
            <a:ext cx="91440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400" b="1" kern="0">
                <a:solidFill>
                  <a:schemeClr val="tx2"/>
                </a:solidFill>
                <a:latin typeface="Palatino Linotype" pitchFamily="18" charset="0"/>
                <a:ea typeface="+mj-ea"/>
                <a:cs typeface="+mj-cs"/>
              </a:rPr>
              <a:t>Ubijeni, stradali </a:t>
            </a:r>
            <a:r>
              <a:rPr lang="sr-Latn-CS" sz="2400" b="1" kern="0">
                <a:solidFill>
                  <a:schemeClr val="tx2"/>
                </a:solidFill>
                <a:latin typeface="Palatino Linotype" pitchFamily="18" charset="0"/>
                <a:ea typeface="+mj-ea"/>
                <a:cs typeface="+mj-cs"/>
              </a:rPr>
              <a:t>i</a:t>
            </a:r>
            <a:r>
              <a:rPr lang="en-US" sz="2400" b="1" kern="0">
                <a:solidFill>
                  <a:schemeClr val="tx2"/>
                </a:solidFill>
                <a:latin typeface="Palatino Linotype" pitchFamily="18" charset="0"/>
                <a:ea typeface="+mj-ea"/>
                <a:cs typeface="+mj-cs"/>
              </a:rPr>
              <a:t> nestali Albanci </a:t>
            </a:r>
            <a:r>
              <a:rPr lang="en-US" sz="2400" b="1" kern="0" smtClean="0">
                <a:solidFill>
                  <a:schemeClr val="tx2"/>
                </a:solidFill>
                <a:latin typeface="Palatino Linotype" pitchFamily="18" charset="0"/>
                <a:ea typeface="+mj-ea"/>
                <a:cs typeface="+mj-cs"/>
              </a:rPr>
              <a:t>u KPZ Dubrava </a:t>
            </a:r>
            <a:r>
              <a:rPr lang="hr-HR" sz="2400" b="1" kern="0">
                <a:solidFill>
                  <a:schemeClr val="tx2"/>
                </a:solidFill>
                <a:latin typeface="Palatino Linotype" pitchFamily="18" charset="0"/>
                <a:ea typeface="+mj-ea"/>
                <a:cs typeface="+mj-cs"/>
              </a:rPr>
              <a:t/>
            </a:r>
            <a:br>
              <a:rPr lang="hr-HR" sz="2400" b="1" kern="0">
                <a:solidFill>
                  <a:schemeClr val="tx2"/>
                </a:solidFill>
                <a:latin typeface="Palatino Linotype" pitchFamily="18" charset="0"/>
                <a:ea typeface="+mj-ea"/>
                <a:cs typeface="+mj-cs"/>
              </a:rPr>
            </a:br>
            <a:r>
              <a:rPr lang="hr-HR" sz="2400" b="1" kern="0" smtClean="0">
                <a:solidFill>
                  <a:schemeClr val="tx2"/>
                </a:solidFill>
                <a:latin typeface="Palatino Linotype" pitchFamily="18" charset="0"/>
                <a:ea typeface="+mj-ea"/>
                <a:cs typeface="+mj-cs"/>
              </a:rPr>
              <a:t>maj 1999.</a:t>
            </a:r>
            <a:endParaRPr lang="en-US" sz="2400" b="1" kern="0" dirty="0">
              <a:solidFill>
                <a:schemeClr val="tx2"/>
              </a:solidFill>
              <a:latin typeface="Palatino Linotyp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b="1" smtClean="0">
                <a:latin typeface="Palatino Linotype" pitchFamily="18" charset="0"/>
              </a:rPr>
              <a:t>Ubijeni, stradali </a:t>
            </a:r>
            <a:r>
              <a:rPr lang="sr-Latn-CS" sz="2800" b="1" smtClean="0">
                <a:latin typeface="Palatino Linotype" pitchFamily="18" charset="0"/>
              </a:rPr>
              <a:t>i</a:t>
            </a:r>
            <a:r>
              <a:rPr lang="en-US" sz="2800" b="1" smtClean="0">
                <a:latin typeface="Palatino Linotype" pitchFamily="18" charset="0"/>
              </a:rPr>
              <a:t> nestali </a:t>
            </a:r>
            <a:r>
              <a:rPr lang="sr-Latn-CS" sz="2800" b="1" smtClean="0">
                <a:latin typeface="Palatino Linotype" pitchFamily="18" charset="0"/>
              </a:rPr>
              <a:t>na Kosovu </a:t>
            </a:r>
            <a:br>
              <a:rPr lang="sr-Latn-CS" sz="2800" b="1" smtClean="0">
                <a:latin typeface="Palatino Linotype" pitchFamily="18" charset="0"/>
              </a:rPr>
            </a:br>
            <a:r>
              <a:rPr lang="sr-Latn-CS" sz="2400" b="1" smtClean="0">
                <a:latin typeface="Palatino Linotype" pitchFamily="18" charset="0"/>
              </a:rPr>
              <a:t>1.01.1998 – </a:t>
            </a:r>
            <a:r>
              <a:rPr lang="sr-Latn-CS" sz="2400" b="1" smtClean="0">
                <a:solidFill>
                  <a:schemeClr val="tx1"/>
                </a:solidFill>
                <a:latin typeface="Palatino Linotype" pitchFamily="18" charset="0"/>
              </a:rPr>
              <a:t>14.06.1999.</a:t>
            </a:r>
            <a:r>
              <a:rPr lang="sr-Latn-CS" sz="2400" b="1" smtClean="0">
                <a:latin typeface="Palatino Linotype" pitchFamily="18" charset="0"/>
              </a:rPr>
              <a:t> </a:t>
            </a:r>
            <a:endParaRPr lang="en-US" sz="2400" b="1" smtClean="0">
              <a:latin typeface="Palatino Linotype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-1524000" y="533400"/>
          <a:ext cx="11160125" cy="6570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chemeClr val="tx2"/>
                </a:solidFill>
                <a:latin typeface="Palatino Linotype" pitchFamily="18" charset="0"/>
              </a:rPr>
              <a:t>Ubijeni, stradali </a:t>
            </a:r>
            <a:r>
              <a:rPr lang="sr-Latn-CS" sz="2800" b="1">
                <a:solidFill>
                  <a:schemeClr val="tx2"/>
                </a:solidFill>
                <a:latin typeface="Palatino Linotype" pitchFamily="18" charset="0"/>
              </a:rPr>
              <a:t>i</a:t>
            </a:r>
            <a:r>
              <a:rPr lang="en-US" sz="2800" b="1">
                <a:solidFill>
                  <a:schemeClr val="tx2"/>
                </a:solidFill>
                <a:latin typeface="Palatino Linotype" pitchFamily="18" charset="0"/>
              </a:rPr>
              <a:t> nestali </a:t>
            </a:r>
            <a:r>
              <a:rPr lang="sr-Latn-CS" sz="2800" b="1">
                <a:solidFill>
                  <a:schemeClr val="tx2"/>
                </a:solidFill>
                <a:latin typeface="Palatino Linotype" pitchFamily="18" charset="0"/>
              </a:rPr>
              <a:t>na Kosovu </a:t>
            </a:r>
            <a:br>
              <a:rPr lang="sr-Latn-CS" sz="2800" b="1">
                <a:solidFill>
                  <a:schemeClr val="tx2"/>
                </a:solidFill>
                <a:latin typeface="Palatino Linotype" pitchFamily="18" charset="0"/>
              </a:rPr>
            </a:br>
            <a:r>
              <a:rPr lang="sr-Latn-CS" sz="2400" b="1">
                <a:solidFill>
                  <a:schemeClr val="tx2"/>
                </a:solidFill>
                <a:latin typeface="Palatino Linotype" pitchFamily="18" charset="0"/>
              </a:rPr>
              <a:t>1.01.1998 – </a:t>
            </a:r>
            <a:r>
              <a:rPr lang="sr-Latn-CS" sz="2400" b="1">
                <a:latin typeface="Palatino Linotype" pitchFamily="18" charset="0"/>
              </a:rPr>
              <a:t>31.12.2000.</a:t>
            </a:r>
            <a:endParaRPr lang="en-US" sz="2400" b="1">
              <a:solidFill>
                <a:schemeClr val="tx2"/>
              </a:solidFill>
              <a:latin typeface="Palatino Linotype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-877888" y="762000"/>
          <a:ext cx="11241088" cy="655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r-Latn-C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r-Latn-CS" smtClean="0"/>
          </a:p>
        </p:txBody>
      </p:sp>
      <p:pic>
        <p:nvPicPr>
          <p:cNvPr id="17412" name="Picture 4" descr="popis_ppt_al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latin typeface="Palatino Linotype" pitchFamily="18" charset="0"/>
              </a:rPr>
              <a:t>P</a:t>
            </a:r>
            <a:r>
              <a:rPr lang="sr-Latn-CS" sz="4000" b="1" smtClean="0">
                <a:latin typeface="Palatino Linotype" pitchFamily="18" charset="0"/>
              </a:rPr>
              <a:t>oimenični</a:t>
            </a:r>
            <a:r>
              <a:rPr lang="en-US" sz="4000" b="1" smtClean="0">
                <a:latin typeface="Palatino Linotype" pitchFamily="18" charset="0"/>
              </a:rPr>
              <a:t> popis </a:t>
            </a:r>
            <a:r>
              <a:rPr lang="sr-Latn-CS" sz="4000" b="1" smtClean="0">
                <a:latin typeface="Palatino Linotype" pitchFamily="18" charset="0"/>
              </a:rPr>
              <a:t>ubijenih, stradalih i nestalih u </a:t>
            </a:r>
            <a:br>
              <a:rPr lang="sr-Latn-CS" sz="4000" b="1" smtClean="0">
                <a:latin typeface="Palatino Linotype" pitchFamily="18" charset="0"/>
              </a:rPr>
            </a:br>
            <a:r>
              <a:rPr lang="sr-Latn-CS" sz="4000" b="1" smtClean="0">
                <a:latin typeface="Palatino Linotype" pitchFamily="18" charset="0"/>
              </a:rPr>
              <a:t>KPZ DUBRAVA</a:t>
            </a:r>
            <a:br>
              <a:rPr lang="sr-Latn-CS" sz="4000" b="1" smtClean="0">
                <a:latin typeface="Palatino Linotype" pitchFamily="18" charset="0"/>
              </a:rPr>
            </a:br>
            <a:r>
              <a:rPr lang="sr-Latn-CS" sz="4000" b="1" smtClean="0">
                <a:latin typeface="Palatino Linotype" pitchFamily="18" charset="0"/>
              </a:rPr>
              <a:t> maj 1999. </a:t>
            </a:r>
            <a:r>
              <a:rPr lang="en-US" sz="4000" b="1" smtClean="0">
                <a:latin typeface="Palatino Linotype" pitchFamily="18" charset="0"/>
              </a:rPr>
              <a:t/>
            </a:r>
            <a:br>
              <a:rPr lang="en-US" sz="4000" b="1" smtClean="0">
                <a:latin typeface="Palatino Linotype" pitchFamily="18" charset="0"/>
              </a:rPr>
            </a:br>
            <a:r>
              <a:rPr lang="sr-Latn-CS" sz="4000" smtClean="0">
                <a:latin typeface="Palatino Linotype" pitchFamily="18" charset="0"/>
              </a:rPr>
              <a:t/>
            </a:r>
            <a:br>
              <a:rPr lang="sr-Latn-CS" sz="4000" smtClean="0">
                <a:latin typeface="Palatino Linotype" pitchFamily="18" charset="0"/>
              </a:rPr>
            </a:br>
            <a:r>
              <a:rPr lang="sr-Latn-CS" sz="3200" b="1" u="sng" smtClean="0">
                <a:latin typeface="Palatino Linotype" pitchFamily="18" charset="0"/>
              </a:rPr>
              <a:t>rezultati na dan 17</a:t>
            </a:r>
            <a:r>
              <a:rPr lang="sr-Latn-CS" sz="3200" b="1" u="sng" smtClean="0">
                <a:solidFill>
                  <a:schemeClr val="tx1"/>
                </a:solidFill>
                <a:latin typeface="Palatino Linotype" pitchFamily="18" charset="0"/>
              </a:rPr>
              <a:t>.05.2010.</a:t>
            </a:r>
            <a:r>
              <a:rPr lang="en-US" sz="3200" b="1" u="sng" smtClean="0">
                <a:solidFill>
                  <a:schemeClr val="bg1"/>
                </a:solidFill>
                <a:latin typeface="Palatino Linotype" pitchFamily="18" charset="0"/>
              </a:rPr>
              <a:t/>
            </a:r>
            <a:br>
              <a:rPr lang="en-US" sz="3200" b="1" u="sng" smtClean="0">
                <a:solidFill>
                  <a:schemeClr val="bg1"/>
                </a:solidFill>
                <a:latin typeface="Palatino Linotype" pitchFamily="18" charset="0"/>
              </a:rPr>
            </a:br>
            <a:endParaRPr lang="en-US" sz="3200" b="1" u="sng" smtClean="0">
              <a:solidFill>
                <a:schemeClr val="bg1"/>
              </a:solidFill>
              <a:latin typeface="Palatino Linotype" pitchFamily="18" charset="0"/>
            </a:endParaRPr>
          </a:p>
        </p:txBody>
      </p:sp>
      <p:pic>
        <p:nvPicPr>
          <p:cNvPr id="10243" name="Picture 4" descr="FOND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3576638"/>
            <a:ext cx="5068888" cy="502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Temp\Dubrava_Tamara\Aerial photograph Dubrava Pris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7420" y="0"/>
            <a:ext cx="918142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eaLnBrk="1" hangingPunct="1"/>
            <a:r>
              <a:rPr lang="sr-Latn-CS" sz="3200" b="1" smtClean="0">
                <a:latin typeface="Palatino Linotype" pitchFamily="18" charset="0"/>
              </a:rPr>
              <a:t>Izvori podataka</a:t>
            </a:r>
            <a:r>
              <a:rPr lang="en-US" sz="3200" b="1" smtClean="0">
                <a:latin typeface="Palatino Linotype" pitchFamily="18" charset="0"/>
              </a:rPr>
              <a:t> o </a:t>
            </a:r>
            <a:r>
              <a:rPr lang="sr-Latn-CS" sz="3200" b="1" smtClean="0">
                <a:latin typeface="Palatino Linotype" pitchFamily="18" charset="0"/>
              </a:rPr>
              <a:t>ubistvima, stradanju i nestancima u KPZ DUBRAVA:</a:t>
            </a:r>
            <a:endParaRPr lang="en-US" sz="3200" b="1" smtClean="0">
              <a:latin typeface="Palatino Linotype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CC3300"/>
              </a:buClr>
              <a:buFont typeface="Wingdings" pitchFamily="2" charset="2"/>
              <a:buNone/>
            </a:pPr>
            <a:endParaRPr lang="sr-Latn-CS" sz="2400" b="1" smtClean="0">
              <a:solidFill>
                <a:srgbClr val="000000"/>
              </a:solidFill>
              <a:latin typeface="Palatino Linotype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CC3300"/>
              </a:buClr>
              <a:buFont typeface="Wingdings" pitchFamily="2" charset="2"/>
              <a:buChar char="§"/>
            </a:pPr>
            <a:r>
              <a:rPr lang="sr-Latn-CS" sz="2800" b="1" smtClean="0">
                <a:solidFill>
                  <a:srgbClr val="000000"/>
                </a:solidFill>
                <a:latin typeface="Palatino Linotype" pitchFamily="18" charset="0"/>
              </a:rPr>
              <a:t>izjave svedoka i članova porodica </a:t>
            </a:r>
            <a:r>
              <a:rPr lang="sr-Latn-CS" sz="2800" b="1" smtClean="0">
                <a:latin typeface="Palatino Linotype" pitchFamily="18" charset="0"/>
              </a:rPr>
              <a:t>(138);</a:t>
            </a:r>
          </a:p>
          <a:p>
            <a:pPr eaLnBrk="1" hangingPunct="1">
              <a:lnSpc>
                <a:spcPct val="80000"/>
              </a:lnSpc>
              <a:buClr>
                <a:srgbClr val="CC3300"/>
              </a:buClr>
              <a:buFont typeface="Wingdings" pitchFamily="2" charset="2"/>
              <a:buChar char="§"/>
            </a:pPr>
            <a:r>
              <a:rPr lang="sr-Latn-CS" sz="2800" b="1" smtClean="0">
                <a:solidFill>
                  <a:srgbClr val="000000"/>
                </a:solidFill>
                <a:latin typeface="Palatino Linotype" pitchFamily="18" charset="0"/>
              </a:rPr>
              <a:t>transkripti i dokazi sa suđenja pred MKTJ;</a:t>
            </a:r>
          </a:p>
          <a:p>
            <a:pPr eaLnBrk="1" hangingPunct="1">
              <a:lnSpc>
                <a:spcPct val="80000"/>
              </a:lnSpc>
              <a:buClr>
                <a:srgbClr val="CC3300"/>
              </a:buClr>
              <a:buFont typeface="Wingdings" pitchFamily="2" charset="2"/>
              <a:buChar char="§"/>
            </a:pPr>
            <a:r>
              <a:rPr lang="sr-Latn-CS" sz="2800" b="1" smtClean="0">
                <a:solidFill>
                  <a:srgbClr val="000000"/>
                </a:solidFill>
                <a:latin typeface="Palatino Linotype" pitchFamily="18" charset="0"/>
              </a:rPr>
              <a:t>izveštaji nvo, međunarodnih organizacija;</a:t>
            </a:r>
            <a:endParaRPr lang="en-US" sz="2800" b="1" smtClean="0">
              <a:solidFill>
                <a:srgbClr val="000000"/>
              </a:solidFill>
              <a:latin typeface="Palatino Linotype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CC3300"/>
              </a:buClr>
              <a:buFont typeface="Wingdings" pitchFamily="2" charset="2"/>
              <a:buChar char="§"/>
            </a:pPr>
            <a:r>
              <a:rPr lang="sr-Latn-CS" sz="2800" b="1" smtClean="0">
                <a:solidFill>
                  <a:srgbClr val="000000"/>
                </a:solidFill>
                <a:latin typeface="Palatino Linotype" pitchFamily="18" charset="0"/>
              </a:rPr>
              <a:t>potvrde o smrti;</a:t>
            </a:r>
          </a:p>
          <a:p>
            <a:pPr eaLnBrk="1" hangingPunct="1">
              <a:lnSpc>
                <a:spcPct val="80000"/>
              </a:lnSpc>
              <a:buClr>
                <a:srgbClr val="CC3300"/>
              </a:buClr>
              <a:buFont typeface="Wingdings" pitchFamily="2" charset="2"/>
              <a:buChar char="§"/>
            </a:pPr>
            <a:r>
              <a:rPr lang="sr-Latn-CS" sz="2800" b="1" smtClean="0">
                <a:solidFill>
                  <a:srgbClr val="000000"/>
                </a:solidFill>
                <a:latin typeface="Palatino Linotype" pitchFamily="18" charset="0"/>
              </a:rPr>
              <a:t>medicinska dokumentacija;</a:t>
            </a:r>
          </a:p>
          <a:p>
            <a:pPr eaLnBrk="1" hangingPunct="1">
              <a:lnSpc>
                <a:spcPct val="80000"/>
              </a:lnSpc>
              <a:buClr>
                <a:srgbClr val="CC3300"/>
              </a:buClr>
              <a:buFont typeface="Wingdings" pitchFamily="2" charset="2"/>
              <a:buChar char="§"/>
            </a:pPr>
            <a:r>
              <a:rPr lang="sr-Latn-CS" sz="2800" b="1" smtClean="0">
                <a:solidFill>
                  <a:srgbClr val="000000"/>
                </a:solidFill>
                <a:latin typeface="Palatino Linotype" pitchFamily="18" charset="0"/>
              </a:rPr>
              <a:t>fotografije žrtava i spomenika;  </a:t>
            </a:r>
          </a:p>
          <a:p>
            <a:pPr eaLnBrk="1" hangingPunct="1">
              <a:lnSpc>
                <a:spcPct val="80000"/>
              </a:lnSpc>
              <a:buClr>
                <a:srgbClr val="CC3300"/>
              </a:buClr>
              <a:buFont typeface="Wingdings" pitchFamily="2" charset="2"/>
              <a:buChar char="§"/>
            </a:pPr>
            <a:r>
              <a:rPr lang="sr-Latn-CS" sz="2800" b="1" smtClean="0">
                <a:solidFill>
                  <a:srgbClr val="000000"/>
                </a:solidFill>
                <a:latin typeface="Palatino Linotype" pitchFamily="18" charset="0"/>
              </a:rPr>
              <a:t>knjige, novinski članci, agencijski izveštaji, itd;</a:t>
            </a:r>
          </a:p>
          <a:p>
            <a:pPr eaLnBrk="1" hangingPunct="1">
              <a:lnSpc>
                <a:spcPct val="80000"/>
              </a:lnSpc>
              <a:buClr>
                <a:srgbClr val="CC3300"/>
              </a:buClr>
              <a:buFont typeface="Wingdings" pitchFamily="2" charset="2"/>
              <a:buChar char="§"/>
            </a:pPr>
            <a:r>
              <a:rPr lang="sr-Latn-CS" sz="2800" b="1" smtClean="0">
                <a:solidFill>
                  <a:srgbClr val="000000"/>
                </a:solidFill>
                <a:latin typeface="Palatino Linotype" pitchFamily="18" charset="0"/>
              </a:rPr>
              <a:t>ukupno 302</a:t>
            </a:r>
            <a:r>
              <a:rPr lang="sr-Latn-CS" sz="2800" b="1" smtClean="0">
                <a:latin typeface="Palatino Linotype" pitchFamily="18" charset="0"/>
              </a:rPr>
              <a:t> dokumenata</a:t>
            </a:r>
            <a:r>
              <a:rPr lang="en-US" sz="2800" b="1" smtClean="0">
                <a:latin typeface="Palatino Linotype" pitchFamily="18" charset="0"/>
              </a:rPr>
              <a:t>.</a:t>
            </a:r>
            <a:r>
              <a:rPr lang="sr-Latn-CS" sz="2800" b="1" smtClean="0">
                <a:solidFill>
                  <a:srgbClr val="000000"/>
                </a:solidFill>
                <a:latin typeface="Book Antiqua" pitchFamily="18" charset="0"/>
              </a:rPr>
              <a:t> </a:t>
            </a:r>
            <a:endParaRPr lang="en-US" sz="2800" b="1" smtClean="0">
              <a:solidFill>
                <a:srgbClr val="000000"/>
              </a:solidFill>
              <a:latin typeface="Book Antiqua" pitchFamily="18" charset="0"/>
            </a:endParaRPr>
          </a:p>
        </p:txBody>
      </p:sp>
      <p:pic>
        <p:nvPicPr>
          <p:cNvPr id="12292" name="Picture 4" descr="FOND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3425825"/>
            <a:ext cx="5221288" cy="51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b="1" u="sng" smtClean="0">
                <a:latin typeface="Palatino Linotype" pitchFamily="18" charset="0"/>
              </a:rPr>
              <a:t>Baza podataka</a:t>
            </a:r>
            <a:endParaRPr lang="en-US" b="1" u="sng" smtClean="0">
              <a:latin typeface="Palatino Linotype" pitchFamily="18" charset="0"/>
            </a:endParaRP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438400"/>
            <a:ext cx="8229600" cy="3916363"/>
          </a:xfrm>
        </p:spPr>
        <p:txBody>
          <a:bodyPr/>
          <a:lstStyle/>
          <a:p>
            <a:pPr eaLnBrk="1" hangingPunct="1">
              <a:buClr>
                <a:srgbClr val="CC3300"/>
              </a:buClr>
              <a:buFont typeface="Wingdings" pitchFamily="2" charset="2"/>
              <a:buChar char="§"/>
            </a:pPr>
            <a:r>
              <a:rPr lang="sr-Latn-CS" smtClean="0">
                <a:solidFill>
                  <a:srgbClr val="000000"/>
                </a:solidFill>
                <a:latin typeface="Palatino Linotype" pitchFamily="18" charset="0"/>
              </a:rPr>
              <a:t>Svi podaci i dokumentacija se unose u Bazu podataka </a:t>
            </a:r>
          </a:p>
          <a:p>
            <a:pPr eaLnBrk="1" hangingPunct="1">
              <a:buClr>
                <a:srgbClr val="CC3300"/>
              </a:buClr>
              <a:buFont typeface="Wingdings" pitchFamily="2" charset="2"/>
              <a:buChar char="§"/>
            </a:pPr>
            <a:r>
              <a:rPr lang="sr-Latn-CS" smtClean="0">
                <a:solidFill>
                  <a:srgbClr val="000000"/>
                </a:solidFill>
                <a:latin typeface="Palatino Linotype" pitchFamily="18" charset="0"/>
              </a:rPr>
              <a:t>Svaka žrtva ima svoj dosije</a:t>
            </a:r>
            <a:endParaRPr lang="en-US" smtClean="0">
              <a:solidFill>
                <a:srgbClr val="000000"/>
              </a:solidFill>
              <a:latin typeface="Palatino Linotype" pitchFamily="18" charset="0"/>
            </a:endParaRPr>
          </a:p>
          <a:p>
            <a:pPr eaLnBrk="1" hangingPunct="1">
              <a:buFontTx/>
              <a:buNone/>
            </a:pPr>
            <a:endParaRPr lang="en-US" smtClean="0">
              <a:latin typeface="Palatino Linotype" pitchFamily="18" charset="0"/>
            </a:endParaRPr>
          </a:p>
        </p:txBody>
      </p:sp>
      <p:pic>
        <p:nvPicPr>
          <p:cNvPr id="13316" name="Picture 4" descr="FOND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500438"/>
            <a:ext cx="5145088" cy="510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2400" b="1" dirty="0" err="1" smtClean="0">
                <a:latin typeface="Palatino Linotype" pitchFamily="18" charset="0"/>
              </a:rPr>
              <a:t>Ubijeni</a:t>
            </a:r>
            <a:r>
              <a:rPr lang="en-US" sz="2400" b="1" dirty="0" smtClean="0">
                <a:latin typeface="Palatino Linotype" pitchFamily="18" charset="0"/>
              </a:rPr>
              <a:t>, </a:t>
            </a:r>
            <a:r>
              <a:rPr lang="en-US" sz="2400" b="1" dirty="0" err="1" smtClean="0">
                <a:latin typeface="Palatino Linotype" pitchFamily="18" charset="0"/>
              </a:rPr>
              <a:t>stradali</a:t>
            </a:r>
            <a:r>
              <a:rPr lang="en-US" sz="2400" b="1" dirty="0" smtClean="0">
                <a:latin typeface="Palatino Linotype" pitchFamily="18" charset="0"/>
              </a:rPr>
              <a:t> </a:t>
            </a:r>
            <a:r>
              <a:rPr lang="sr-Latn-CS" sz="2400" b="1" dirty="0" smtClean="0">
                <a:latin typeface="Palatino Linotype" pitchFamily="18" charset="0"/>
              </a:rPr>
              <a:t>i</a:t>
            </a:r>
            <a:r>
              <a:rPr lang="en-US" sz="2400" b="1" dirty="0" smtClean="0">
                <a:latin typeface="Palatino Linotype" pitchFamily="18" charset="0"/>
              </a:rPr>
              <a:t> </a:t>
            </a:r>
            <a:r>
              <a:rPr lang="en-US" sz="2400" b="1" dirty="0" err="1" smtClean="0">
                <a:latin typeface="Palatino Linotype" pitchFamily="18" charset="0"/>
              </a:rPr>
              <a:t>nestali</a:t>
            </a:r>
            <a:r>
              <a:rPr lang="en-US" sz="2400" b="1" dirty="0" smtClean="0">
                <a:latin typeface="Palatino Linotype" pitchFamily="18" charset="0"/>
              </a:rPr>
              <a:t> u KPZ </a:t>
            </a:r>
            <a:r>
              <a:rPr lang="en-US" sz="2400" b="1" dirty="0" err="1" smtClean="0">
                <a:latin typeface="Palatino Linotype" pitchFamily="18" charset="0"/>
              </a:rPr>
              <a:t>Dubrava</a:t>
            </a:r>
            <a:r>
              <a:rPr lang="en-US" sz="2400" b="1" dirty="0" smtClean="0">
                <a:latin typeface="Palatino Linotype" pitchFamily="18" charset="0"/>
              </a:rPr>
              <a:t> </a:t>
            </a:r>
            <a:r>
              <a:rPr lang="hr-HR" sz="2400" b="1" dirty="0" smtClean="0">
                <a:latin typeface="Palatino Linotype" pitchFamily="18" charset="0"/>
              </a:rPr>
              <a:t/>
            </a:r>
            <a:br>
              <a:rPr lang="hr-HR" sz="2400" b="1" dirty="0" smtClean="0">
                <a:latin typeface="Palatino Linotype" pitchFamily="18" charset="0"/>
              </a:rPr>
            </a:br>
            <a:r>
              <a:rPr lang="hr-HR" sz="2400" b="1" dirty="0" smtClean="0">
                <a:latin typeface="Palatino Linotype" pitchFamily="18" charset="0"/>
              </a:rPr>
              <a:t>maj 1999.</a:t>
            </a:r>
            <a:endParaRPr lang="en-US" sz="2400" b="1" dirty="0" smtClean="0">
              <a:latin typeface="Palatino Linotype" pitchFamily="18" charset="0"/>
            </a:endParaRPr>
          </a:p>
        </p:txBody>
      </p:sp>
      <p:graphicFrame>
        <p:nvGraphicFramePr>
          <p:cNvPr id="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-4191000" y="1109663"/>
          <a:ext cx="16992600" cy="5748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smtClean="0">
                <a:latin typeface="Palatino Linotype" pitchFamily="18" charset="0"/>
              </a:rPr>
              <a:t>U</a:t>
            </a:r>
            <a:r>
              <a:rPr lang="hr-HR" sz="2800" b="1" smtClean="0">
                <a:latin typeface="Palatino Linotype" pitchFamily="18" charset="0"/>
              </a:rPr>
              <a:t>bijeni</a:t>
            </a:r>
            <a:r>
              <a:rPr lang="en-US" sz="2800" b="1" smtClean="0">
                <a:latin typeface="Palatino Linotype" pitchFamily="18" charset="0"/>
              </a:rPr>
              <a:t>, stradali</a:t>
            </a:r>
            <a:r>
              <a:rPr lang="hr-HR" sz="2800" b="1" smtClean="0">
                <a:latin typeface="Palatino Linotype" pitchFamily="18" charset="0"/>
              </a:rPr>
              <a:t> i nestali </a:t>
            </a:r>
            <a:r>
              <a:rPr lang="sr-Latn-CS" sz="2800" b="1" smtClean="0">
                <a:latin typeface="Palatino Linotype" pitchFamily="18" charset="0"/>
              </a:rPr>
              <a:t>u KPZ DUBRAVA u </a:t>
            </a:r>
            <a:r>
              <a:rPr lang="hr-HR" sz="2800" b="1" smtClean="0">
                <a:latin typeface="Palatino Linotype" pitchFamily="18" charset="0"/>
              </a:rPr>
              <a:t>maju 1999. godine, po mestu stanovanja</a:t>
            </a:r>
            <a:endParaRPr lang="en-US" sz="2800" b="1" smtClean="0">
              <a:latin typeface="Palatino Linotype" pitchFamily="18" charset="0"/>
            </a:endParaRPr>
          </a:p>
        </p:txBody>
      </p:sp>
      <p:graphicFrame>
        <p:nvGraphicFramePr>
          <p:cNvPr id="137372" name="Group 156"/>
          <p:cNvGraphicFramePr>
            <a:graphicFrameLocks noGrp="1"/>
          </p:cNvGraphicFramePr>
          <p:nvPr>
            <p:ph idx="1"/>
          </p:nvPr>
        </p:nvGraphicFramePr>
        <p:xfrm>
          <a:off x="152400" y="1752600"/>
          <a:ext cx="8839200" cy="4495798"/>
        </p:xfrm>
        <a:graphic>
          <a:graphicData uri="http://schemas.openxmlformats.org/drawingml/2006/table">
            <a:tbl>
              <a:tblPr/>
              <a:tblGrid>
                <a:gridCol w="1876729"/>
                <a:gridCol w="704574"/>
                <a:gridCol w="2645355"/>
                <a:gridCol w="614901"/>
                <a:gridCol w="2371532"/>
                <a:gridCol w="626109"/>
              </a:tblGrid>
              <a:tr h="5641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Đakovica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27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Dečani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Kosovska Kamenica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</a:tr>
              <a:tr h="5583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Peć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15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Uroševac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Mitrovica</a:t>
                      </a:r>
                      <a:endParaRPr lang="sr-Latn-CS"/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</a:tr>
              <a:tr h="564133">
                <a:tc>
                  <a:txBody>
                    <a:bodyPr/>
                    <a:lstStyle/>
                    <a:p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Glogovac</a:t>
                      </a:r>
                      <a:endParaRPr lang="sr-Latn-CS"/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12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Istok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Obilić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</a:tr>
              <a:tr h="5622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Orahovac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Podujevo</a:t>
                      </a: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Srbica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</a:tr>
              <a:tr h="556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Prizren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Mališevo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Štimlje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</a:tr>
              <a:tr h="5641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Klina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Vučitrn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Kosovo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</a:tr>
              <a:tr h="5622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Suva Reka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Priština</a:t>
                      </a:r>
                      <a:endParaRPr lang="sr-Latn-CS"/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Albanija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</a:tr>
              <a:tr h="5641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Kačanik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Kosovo Polje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Crna Gora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smtClean="0">
                <a:latin typeface="Palatino Linotype" pitchFamily="18" charset="0"/>
              </a:rPr>
              <a:t>U</a:t>
            </a:r>
            <a:r>
              <a:rPr lang="hr-HR" sz="2800" b="1" smtClean="0">
                <a:latin typeface="Palatino Linotype" pitchFamily="18" charset="0"/>
              </a:rPr>
              <a:t>bijeni</a:t>
            </a:r>
            <a:r>
              <a:rPr lang="en-US" sz="2800" b="1" smtClean="0">
                <a:latin typeface="Palatino Linotype" pitchFamily="18" charset="0"/>
              </a:rPr>
              <a:t>, stradali</a:t>
            </a:r>
            <a:r>
              <a:rPr lang="hr-HR" sz="2800" b="1" smtClean="0">
                <a:latin typeface="Palatino Linotype" pitchFamily="18" charset="0"/>
              </a:rPr>
              <a:t> i nestali </a:t>
            </a:r>
            <a:r>
              <a:rPr lang="sr-Latn-CS" sz="2800" b="1" smtClean="0">
                <a:latin typeface="Palatino Linotype" pitchFamily="18" charset="0"/>
              </a:rPr>
              <a:t>u KPZ DUBRAVA u </a:t>
            </a:r>
            <a:r>
              <a:rPr lang="hr-HR" sz="2800" b="1" smtClean="0">
                <a:latin typeface="Palatino Linotype" pitchFamily="18" charset="0"/>
              </a:rPr>
              <a:t>maju 1999. godine, po mestu zatvaranja</a:t>
            </a:r>
            <a:endParaRPr lang="en-US" sz="2800" b="1" smtClean="0">
              <a:latin typeface="Palatino Linotype" pitchFamily="18" charset="0"/>
            </a:endParaRPr>
          </a:p>
        </p:txBody>
      </p:sp>
      <p:graphicFrame>
        <p:nvGraphicFramePr>
          <p:cNvPr id="137372" name="Group 156"/>
          <p:cNvGraphicFramePr>
            <a:graphicFrameLocks noGrp="1"/>
          </p:cNvGraphicFramePr>
          <p:nvPr>
            <p:ph idx="1"/>
          </p:nvPr>
        </p:nvGraphicFramePr>
        <p:xfrm>
          <a:off x="152400" y="2193150"/>
          <a:ext cx="8839200" cy="3369450"/>
        </p:xfrm>
        <a:graphic>
          <a:graphicData uri="http://schemas.openxmlformats.org/drawingml/2006/table">
            <a:tbl>
              <a:tblPr/>
              <a:tblGrid>
                <a:gridCol w="1876729"/>
                <a:gridCol w="704574"/>
                <a:gridCol w="2645355"/>
                <a:gridCol w="614901"/>
                <a:gridCol w="2371532"/>
                <a:gridCol w="626109"/>
              </a:tblGrid>
              <a:tr h="5641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Đakovica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21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Orahovac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Mitrovica</a:t>
                      </a:r>
                      <a:endParaRPr lang="sr-Latn-CS"/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</a:tr>
              <a:tr h="5583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Peć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15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Dečani</a:t>
                      </a:r>
                      <a:endParaRPr lang="sr-Latn-CS"/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Vučitrn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</a:tr>
              <a:tr h="564133">
                <a:tc>
                  <a:txBody>
                    <a:bodyPr/>
                    <a:lstStyle/>
                    <a:p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Glogovac</a:t>
                      </a:r>
                      <a:endParaRPr lang="sr-Latn-CS"/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12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Klina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Uroševac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</a:tr>
              <a:tr h="5622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Kačanik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Priština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Kosovska Kamenica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</a:tr>
              <a:tr h="556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Prizren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Štimlje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Podujevo</a:t>
                      </a: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</a:tr>
              <a:tr h="5641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Suva Reka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Mališevo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nepoznato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29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ECFF">
                            <a:alpha val="50000"/>
                          </a:srgbClr>
                        </a:gs>
                        <a:gs pos="100000">
                          <a:srgbClr val="758792"/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81000">
              <a:schemeClr val="accent2">
                <a:lumMod val="20000"/>
                <a:lumOff val="80000"/>
                <a:alpha val="91000"/>
              </a:schemeClr>
            </a:gs>
            <a:gs pos="81000">
              <a:schemeClr val="accent2">
                <a:lumMod val="20000"/>
                <a:lumOff val="80000"/>
                <a:alpha val="91000"/>
              </a:schemeClr>
            </a:gs>
            <a:gs pos="81000">
              <a:schemeClr val="accent2">
                <a:lumMod val="20000"/>
                <a:lumOff val="80000"/>
                <a:alpha val="91000"/>
              </a:schemeClr>
            </a:gs>
            <a:gs pos="81000">
              <a:schemeClr val="accent2">
                <a:lumMod val="20000"/>
                <a:lumOff val="80000"/>
                <a:alpha val="91000"/>
              </a:schemeClr>
            </a:gs>
            <a:gs pos="81000">
              <a:schemeClr val="accent2">
                <a:lumMod val="20000"/>
                <a:lumOff val="80000"/>
                <a:alpha val="91000"/>
              </a:schemeClr>
            </a:gs>
            <a:gs pos="81000">
              <a:schemeClr val="accent2">
                <a:lumMod val="20000"/>
                <a:lumOff val="80000"/>
                <a:alpha val="91000"/>
              </a:schemeClr>
            </a:gs>
            <a:gs pos="81000">
              <a:schemeClr val="accent2">
                <a:lumMod val="20000"/>
                <a:lumOff val="80000"/>
                <a:alpha val="91000"/>
              </a:schemeClr>
            </a:gs>
            <a:gs pos="81000">
              <a:schemeClr val="accent2">
                <a:lumMod val="20000"/>
                <a:lumOff val="80000"/>
                <a:alpha val="91000"/>
              </a:schemeClr>
            </a:gs>
            <a:gs pos="100000">
              <a:srgbClr val="425B30"/>
            </a:gs>
            <a:gs pos="22000">
              <a:schemeClr val="accent5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-1096963" y="838200"/>
          <a:ext cx="11949113" cy="6167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>
                <a:solidFill>
                  <a:schemeClr val="tx2"/>
                </a:solidFill>
                <a:latin typeface="Palatino Linotype" pitchFamily="18" charset="0"/>
              </a:rPr>
              <a:t>Ubijeni, stradali i nestali </a:t>
            </a:r>
            <a:r>
              <a:rPr lang="en-US" sz="2400" b="1" smtClean="0">
                <a:solidFill>
                  <a:schemeClr val="tx2"/>
                </a:solidFill>
                <a:latin typeface="Palatino Linotype" pitchFamily="18" charset="0"/>
              </a:rPr>
              <a:t>u KPZ Dubrava</a:t>
            </a:r>
            <a:r>
              <a:rPr lang="sr-Latn-CS" sz="2400" b="1">
                <a:solidFill>
                  <a:schemeClr val="tx2"/>
                </a:solidFill>
                <a:latin typeface="Palatino Linotype" pitchFamily="18" charset="0"/>
              </a:rPr>
              <a:t/>
            </a:r>
            <a:br>
              <a:rPr lang="sr-Latn-CS" sz="2400" b="1">
                <a:solidFill>
                  <a:schemeClr val="tx2"/>
                </a:solidFill>
                <a:latin typeface="Palatino Linotype" pitchFamily="18" charset="0"/>
              </a:rPr>
            </a:br>
            <a:r>
              <a:rPr lang="sr-Latn-CS" sz="2400" b="1">
                <a:solidFill>
                  <a:schemeClr val="tx2"/>
                </a:solidFill>
                <a:latin typeface="Palatino Linotype" pitchFamily="18" charset="0"/>
              </a:rPr>
              <a:t> </a:t>
            </a:r>
            <a:r>
              <a:rPr lang="sr-Latn-CS" sz="2400" b="1" smtClean="0">
                <a:solidFill>
                  <a:schemeClr val="tx2"/>
                </a:solidFill>
                <a:latin typeface="Palatino Linotype" pitchFamily="18" charset="0"/>
              </a:rPr>
              <a:t>maj 1999.</a:t>
            </a:r>
            <a:endParaRPr lang="en-US" sz="2400" b="1">
              <a:solidFill>
                <a:schemeClr val="tx2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2743</TotalTime>
  <Words>353</Words>
  <Application>Microsoft Office PowerPoint</Application>
  <PresentationFormat>On-screen Show (4:3)</PresentationFormat>
  <Paragraphs>158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Design</vt:lpstr>
      <vt:lpstr>Slide 1</vt:lpstr>
      <vt:lpstr>Poimenični popis ubijenih, stradalih i nestalih u  KPZ DUBRAVA  maj 1999.   rezultati na dan 17.05.2010. </vt:lpstr>
      <vt:lpstr>Slide 3</vt:lpstr>
      <vt:lpstr>Izvori podataka o ubistvima, stradanju i nestancima u KPZ DUBRAVA:</vt:lpstr>
      <vt:lpstr>Baza podataka</vt:lpstr>
      <vt:lpstr>Ubijeni, stradali i nestali u KPZ Dubrava  maj 1999.</vt:lpstr>
      <vt:lpstr>Ubijeni, stradali i nestali u KPZ DUBRAVA u maju 1999. godine, po mestu stanovanja</vt:lpstr>
      <vt:lpstr>Ubijeni, stradali i nestali u KPZ DUBRAVA u maju 1999. godine, po mestu zatvaranja</vt:lpstr>
      <vt:lpstr>Slide 9</vt:lpstr>
      <vt:lpstr>Ubijeni, stradali i nestali u KPZ Dubrava  maj 1999.</vt:lpstr>
      <vt:lpstr>Ubijeni, stradali i nestali u KPZ Dubrava  maj 1999.</vt:lpstr>
      <vt:lpstr>Slide 12</vt:lpstr>
      <vt:lpstr>Ubijeni, stradali i nestali na Kosovu  1.01.1998 – 14.06.1999. </vt:lpstr>
      <vt:lpstr>Slide 14</vt:lpstr>
      <vt:lpstr>Slide 15</vt:lpstr>
    </vt:vector>
  </TitlesOfParts>
  <Company>FHP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Sandra Orlovic</dc:creator>
  <cp:lastModifiedBy>kkp</cp:lastModifiedBy>
  <cp:revision>404</cp:revision>
  <dcterms:created xsi:type="dcterms:W3CDTF">2009-04-15T10:28:12Z</dcterms:created>
  <dcterms:modified xsi:type="dcterms:W3CDTF">2010-05-21T08:14:53Z</dcterms:modified>
</cp:coreProperties>
</file>